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7" r:id="rId2"/>
    <p:sldId id="268" r:id="rId3"/>
    <p:sldId id="269" r:id="rId4"/>
    <p:sldId id="271" r:id="rId5"/>
    <p:sldId id="256" r:id="rId6"/>
    <p:sldId id="265" r:id="rId7"/>
    <p:sldId id="266" r:id="rId8"/>
    <p:sldId id="270" r:id="rId9"/>
    <p:sldId id="257" r:id="rId10"/>
    <p:sldId id="259" r:id="rId11"/>
    <p:sldId id="260" r:id="rId12"/>
    <p:sldId id="261" r:id="rId13"/>
    <p:sldId id="262" r:id="rId14"/>
    <p:sldId id="263"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80"/>
    <p:restoredTop sz="94677"/>
  </p:normalViewPr>
  <p:slideViewPr>
    <p:cSldViewPr snapToGrid="0">
      <p:cViewPr varScale="1">
        <p:scale>
          <a:sx n="117" d="100"/>
          <a:sy n="117" d="100"/>
        </p:scale>
        <p:origin x="208" y="9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2C82-B53D-7051-AD38-12AD29B151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11E449-347A-D533-B4B7-56E7C9A976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B7A9CE5-EF95-6E6C-2F4C-7325966078B3}"/>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FDB8BA62-8CA4-E92C-6431-842CB9C47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99951-1EB2-D4F2-6D84-E4C1A79958C0}"/>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4257000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B4964-4A3A-4177-BDC0-01F7548FCA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1C9CEF-5F17-6A21-04A1-E6881EB1B26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F760A4-FB19-6862-6ACF-052EBDA41FA3}"/>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87FA565B-8EF8-8D13-C206-A4C2185B8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4B60F6-FD37-FD74-5891-7C9213A6CC24}"/>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2383683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53F25E-1F7D-0D64-1F4B-7A83314874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BCE3F4-8B78-CA77-0667-6FA464C7CC4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A924A-B34D-661C-7CB2-88A7003A5FA2}"/>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EB02D347-BDEB-6F08-134C-BDA824B04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983AC9-D7D0-C2A7-94FC-D2B636E23615}"/>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4176692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740F-4949-095E-0BF3-73F3694323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96C722-BE61-9C03-30A0-31B926B48E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FBAABF-CEA8-B4D4-87B0-F4AD55480270}"/>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07C48458-397F-5C8B-25A7-06C9218A87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4A8B8E-66A6-680B-06EB-9AA5ACD971B6}"/>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786702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2D50-C134-8655-85B4-CACE3F704A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AF918C-0F42-562B-1F00-18A2CC9DB8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C7D609-7473-5A76-0643-D8C1D424EBEF}"/>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775AE780-62C8-5AAC-BADA-EB89D2EAE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AC380-672E-B21C-9F8F-0CF57A7212E1}"/>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199548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B2B1B-CD72-8E63-C26E-B539EDB343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48A563-5138-9690-5605-164F39EFD2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EDD78D-D9F7-1E25-3E42-B18FB70139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514581-4FA0-CDD2-C8C1-FB944592E44C}"/>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6" name="Footer Placeholder 5">
            <a:extLst>
              <a:ext uri="{FF2B5EF4-FFF2-40B4-BE49-F238E27FC236}">
                <a16:creationId xmlns:a16="http://schemas.microsoft.com/office/drawing/2014/main" id="{F5375426-A687-277C-AA49-8510E7547F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C227FF-D36D-DEF6-E46D-EE3AD47881C0}"/>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274972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10CB9-90F8-DA19-83CE-416CD43F3E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728B76-7FF8-A980-D8F3-C8BC016026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D698D73-6EFF-D669-F800-60549F6906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6C7709-371F-DEC9-0211-B531E1DE7D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4FE923-A533-55F2-B22F-B6768BBCC3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86019C-B268-FB47-A224-49F486A2B2DC}"/>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8" name="Footer Placeholder 7">
            <a:extLst>
              <a:ext uri="{FF2B5EF4-FFF2-40B4-BE49-F238E27FC236}">
                <a16:creationId xmlns:a16="http://schemas.microsoft.com/office/drawing/2014/main" id="{E768996B-C5A0-4B4E-9CF7-D808A12DA6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18EFA3-407F-399C-6CEC-1561E9545E51}"/>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5167797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C39CA-8178-A7AC-F1B4-63F26E7BF3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E78B6F-1C7D-82E2-E827-E7C36C7F7C56}"/>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4" name="Footer Placeholder 3">
            <a:extLst>
              <a:ext uri="{FF2B5EF4-FFF2-40B4-BE49-F238E27FC236}">
                <a16:creationId xmlns:a16="http://schemas.microsoft.com/office/drawing/2014/main" id="{7174AB0B-7930-7480-AC21-0F256F6FF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421B86-C6A9-F280-398C-806E91B3F531}"/>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1289819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6CFE4-911F-C2CE-ECC6-56057C0014CB}"/>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3" name="Footer Placeholder 2">
            <a:extLst>
              <a:ext uri="{FF2B5EF4-FFF2-40B4-BE49-F238E27FC236}">
                <a16:creationId xmlns:a16="http://schemas.microsoft.com/office/drawing/2014/main" id="{FD144569-D424-B7C7-77BC-08F7005437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254DA1-DE16-8D83-F113-25A927C7CE67}"/>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7378437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6CDBC-6D0F-0E8C-77C4-1C4524C6D9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B357BB-AD55-7938-A9F5-68B5B1600E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927B58-450B-8966-991F-33F6B312F6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994F63-7BCA-EF4A-8470-AE99507D4B04}"/>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6" name="Footer Placeholder 5">
            <a:extLst>
              <a:ext uri="{FF2B5EF4-FFF2-40B4-BE49-F238E27FC236}">
                <a16:creationId xmlns:a16="http://schemas.microsoft.com/office/drawing/2014/main" id="{0495030C-833A-97EA-7B5C-70891407DD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38615-65DF-A583-3995-BC81198D4897}"/>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44016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832EA-F6F3-5D59-7663-C372A537E5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A1A05B4-DA2C-5D84-3B06-9D81D41420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DF8DF3-A1B9-ABC4-312E-AD5ED7DE7C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4B52AB-8F7B-5151-3B1B-EF59E7158DF9}"/>
              </a:ext>
            </a:extLst>
          </p:cNvPr>
          <p:cNvSpPr>
            <a:spLocks noGrp="1"/>
          </p:cNvSpPr>
          <p:nvPr>
            <p:ph type="dt" sz="half" idx="10"/>
          </p:nvPr>
        </p:nvSpPr>
        <p:spPr/>
        <p:txBody>
          <a:bodyPr/>
          <a:lstStyle/>
          <a:p>
            <a:fld id="{E15C12C9-48DD-9E49-9ED4-A68A1B5AF30F}" type="datetimeFigureOut">
              <a:rPr lang="en-US" smtClean="0"/>
              <a:t>12/27/22</a:t>
            </a:fld>
            <a:endParaRPr lang="en-US"/>
          </a:p>
        </p:txBody>
      </p:sp>
      <p:sp>
        <p:nvSpPr>
          <p:cNvPr id="6" name="Footer Placeholder 5">
            <a:extLst>
              <a:ext uri="{FF2B5EF4-FFF2-40B4-BE49-F238E27FC236}">
                <a16:creationId xmlns:a16="http://schemas.microsoft.com/office/drawing/2014/main" id="{151F17C5-2A55-5573-39BD-CCA39543B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91157E-92D7-AC18-DCDB-EF801076DE57}"/>
              </a:ext>
            </a:extLst>
          </p:cNvPr>
          <p:cNvSpPr>
            <a:spLocks noGrp="1"/>
          </p:cNvSpPr>
          <p:nvPr>
            <p:ph type="sldNum" sz="quarter" idx="12"/>
          </p:nvPr>
        </p:nvSpPr>
        <p:spPr/>
        <p:txBody>
          <a:bodyPr/>
          <a:lstStyle/>
          <a:p>
            <a:fld id="{D25C4732-81CB-4E45-B080-EA9E0D711253}" type="slidenum">
              <a:rPr lang="en-US" smtClean="0"/>
              <a:t>‹#›</a:t>
            </a:fld>
            <a:endParaRPr lang="en-US"/>
          </a:p>
        </p:txBody>
      </p:sp>
    </p:spTree>
    <p:extLst>
      <p:ext uri="{BB962C8B-B14F-4D97-AF65-F5344CB8AC3E}">
        <p14:creationId xmlns:p14="http://schemas.microsoft.com/office/powerpoint/2010/main" val="25634643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B1A036D-E9F0-E825-6413-99C487F366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C90A5A-B8D9-65F4-FC47-A59759C90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DCB61-5553-F2AB-1752-2CCEB61384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5C12C9-48DD-9E49-9ED4-A68A1B5AF30F}" type="datetimeFigureOut">
              <a:rPr lang="en-US" smtClean="0"/>
              <a:t>12/27/22</a:t>
            </a:fld>
            <a:endParaRPr lang="en-US"/>
          </a:p>
        </p:txBody>
      </p:sp>
      <p:sp>
        <p:nvSpPr>
          <p:cNvPr id="5" name="Footer Placeholder 4">
            <a:extLst>
              <a:ext uri="{FF2B5EF4-FFF2-40B4-BE49-F238E27FC236}">
                <a16:creationId xmlns:a16="http://schemas.microsoft.com/office/drawing/2014/main" id="{949F44F1-DAC5-F24C-CED4-00F91B5514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7D422B-C05E-025D-D16F-B71600B089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5C4732-81CB-4E45-B080-EA9E0D711253}" type="slidenum">
              <a:rPr lang="en-US" smtClean="0"/>
              <a:t>‹#›</a:t>
            </a:fld>
            <a:endParaRPr lang="en-US"/>
          </a:p>
        </p:txBody>
      </p:sp>
    </p:spTree>
    <p:extLst>
      <p:ext uri="{BB962C8B-B14F-4D97-AF65-F5344CB8AC3E}">
        <p14:creationId xmlns:p14="http://schemas.microsoft.com/office/powerpoint/2010/main" val="2167323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hewyinc.atlassian.net/browse/WDAY-1294" TargetMode="External"/><Relationship Id="rId2" Type="http://schemas.openxmlformats.org/officeDocument/2006/relationships/hyperlink" Target="https://chewyinc.atlassian.net/browse/WDAY-1151" TargetMode="External"/><Relationship Id="rId1" Type="http://schemas.openxmlformats.org/officeDocument/2006/relationships/slideLayout" Target="../slideLayouts/slideLayout1.xml"/><Relationship Id="rId5" Type="http://schemas.openxmlformats.org/officeDocument/2006/relationships/hyperlink" Target="https://chewyinc.atlassian.net/browse/WDAY-698" TargetMode="External"/><Relationship Id="rId4" Type="http://schemas.openxmlformats.org/officeDocument/2006/relationships/hyperlink" Target="https://chewyinc.atlassian.net/browse/WDAY-127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hewyinc.atlassian.net/browse/WDAY-1294" TargetMode="External"/><Relationship Id="rId2" Type="http://schemas.openxmlformats.org/officeDocument/2006/relationships/hyperlink" Target="https://chewyinc.atlassian.net/browse/WDAY-1151" TargetMode="External"/><Relationship Id="rId1" Type="http://schemas.openxmlformats.org/officeDocument/2006/relationships/slideLayout" Target="../slideLayouts/slideLayout1.xml"/><Relationship Id="rId5" Type="http://schemas.openxmlformats.org/officeDocument/2006/relationships/hyperlink" Target="https://chewyinc.atlassian.net/browse/WDAY-698" TargetMode="External"/><Relationship Id="rId4" Type="http://schemas.openxmlformats.org/officeDocument/2006/relationships/hyperlink" Target="https://chewyinc.atlassian.net/browse/WDAY-127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chewyinc.atlassian.net/browse/WDAY-1164?atlOrigin=eyJpIjoiZDU1Zjc3YjIyMjE4NGExMmE4YTlhZDcyYzFhNWY4YTEiLCJwIjoiaiJ9"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chewyinc.atlassian.net/browse/WDAY-1164?atlOrigin=eyJpIjoiZDU1Zjc3YjIyMjE4NGExMmE4YTlhZDcyYzFhNWY4YTEiLCJwIjoiaiJ9" TargetMode="Externa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chewyinc.atlassian.net/browse/WDAY-1171" TargetMode="External"/><Relationship Id="rId2" Type="http://schemas.openxmlformats.org/officeDocument/2006/relationships/hyperlink" Target="https://chewyinc.atlassian.net/browse/WDAY-809"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2462213"/>
          </a:xfrm>
          <a:prstGeom prst="rect">
            <a:avLst/>
          </a:prstGeom>
          <a:solidFill>
            <a:srgbClr val="002060"/>
          </a:solidFill>
        </p:spPr>
        <p:txBody>
          <a:bodyPr wrap="square" rtlCol="0">
            <a:spAutoFit/>
          </a:bodyPr>
          <a:lstStyle/>
          <a:p>
            <a:r>
              <a:rPr lang="en-US" sz="1400" b="1" dirty="0">
                <a:solidFill>
                  <a:schemeClr val="bg1"/>
                </a:solidFill>
              </a:rPr>
              <a:t>Background</a:t>
            </a:r>
            <a:r>
              <a:rPr lang="en-US" sz="1400" dirty="0">
                <a:solidFill>
                  <a:schemeClr val="bg1"/>
                </a:solidFill>
              </a:rPr>
              <a:t>: We discovered in early October that Workday feed into the Data Mart is NOT scalable, and had started timing out regularly. We needed to re-write the whole integration to make it scalable, by following traditional data engineering practices (remove transformations from the *raw* data integration from Workday, and load deltas)</a:t>
            </a:r>
          </a:p>
          <a:p>
            <a:endParaRPr lang="en-US" sz="1400" dirty="0">
              <a:solidFill>
                <a:schemeClr val="bg1"/>
              </a:solidFill>
            </a:endParaRPr>
          </a:p>
          <a:p>
            <a:r>
              <a:rPr lang="en-US" sz="1400" dirty="0">
                <a:solidFill>
                  <a:schemeClr val="bg1"/>
                </a:solidFill>
              </a:rPr>
              <a:t>We had put pause on all new fields in Workday until such time as the refactor was completed. From the business side, we were just waiting for the refactor to be completed, and just needed a timeline for when new fields could be resumed.</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6345391" cy="646331"/>
          </a:xfrm>
          <a:prstGeom prst="rect">
            <a:avLst/>
          </a:prstGeom>
          <a:noFill/>
        </p:spPr>
        <p:txBody>
          <a:bodyPr wrap="none" rtlCol="0">
            <a:spAutoFit/>
          </a:bodyPr>
          <a:lstStyle/>
          <a:p>
            <a:r>
              <a:rPr lang="en-US" sz="3600" dirty="0"/>
              <a:t>Example 0: Prioritization of Work</a:t>
            </a:r>
          </a:p>
        </p:txBody>
      </p:sp>
      <p:sp>
        <p:nvSpPr>
          <p:cNvPr id="4" name="TextBox 3">
            <a:extLst>
              <a:ext uri="{FF2B5EF4-FFF2-40B4-BE49-F238E27FC236}">
                <a16:creationId xmlns:a16="http://schemas.microsoft.com/office/drawing/2014/main" id="{4258D3D2-2446-06C0-7908-D8FB6462EA0D}"/>
              </a:ext>
            </a:extLst>
          </p:cNvPr>
          <p:cNvSpPr txBox="1"/>
          <p:nvPr/>
        </p:nvSpPr>
        <p:spPr>
          <a:xfrm>
            <a:off x="217711" y="3591506"/>
            <a:ext cx="4887685" cy="2677656"/>
          </a:xfrm>
          <a:prstGeom prst="rect">
            <a:avLst/>
          </a:prstGeom>
          <a:solidFill>
            <a:srgbClr val="002060"/>
          </a:solidFill>
        </p:spPr>
        <p:txBody>
          <a:bodyPr wrap="square" rtlCol="0">
            <a:spAutoFit/>
          </a:bodyPr>
          <a:lstStyle/>
          <a:p>
            <a:r>
              <a:rPr lang="en-US" sz="1400" dirty="0">
                <a:solidFill>
                  <a:srgbClr val="FFFF00"/>
                </a:solidFill>
              </a:rPr>
              <a:t>In early November (November 15</a:t>
            </a:r>
            <a:r>
              <a:rPr lang="en-US" sz="1400" baseline="30000" dirty="0">
                <a:solidFill>
                  <a:srgbClr val="FFFF00"/>
                </a:solidFill>
              </a:rPr>
              <a:t>th</a:t>
            </a:r>
            <a:r>
              <a:rPr lang="en-US" sz="1400" dirty="0">
                <a:solidFill>
                  <a:srgbClr val="FFFF00"/>
                </a:solidFill>
              </a:rPr>
              <a:t> was when I noticed it was Approved for Production), all of a sudden, the new fields were added and said ready for production – no comms or word of warning that it was even being worked on. When we chatted with Kara, it turned out she was trying to get them into Production before the Peak Production Freeze. We (the business) were not comfortable with pushing a deploy into production without any testing, nor rushing it in when we were working on a refactor in parallel – meaning both changes could clash with each other and merging changes was risky given the teams process maturity (and forking / merging code was not something they had previously done before)</a:t>
            </a:r>
          </a:p>
        </p:txBody>
      </p:sp>
      <p:sp>
        <p:nvSpPr>
          <p:cNvPr id="14" name="5-Point Star 13">
            <a:extLst>
              <a:ext uri="{FF2B5EF4-FFF2-40B4-BE49-F238E27FC236}">
                <a16:creationId xmlns:a16="http://schemas.microsoft.com/office/drawing/2014/main" id="{E695C303-75E4-6A71-849F-4D85732BA9B1}"/>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33FD65AE-8038-930D-1FC0-D297DD710E2E}"/>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pic>
        <p:nvPicPr>
          <p:cNvPr id="9" name="Picture 8">
            <a:extLst>
              <a:ext uri="{FF2B5EF4-FFF2-40B4-BE49-F238E27FC236}">
                <a16:creationId xmlns:a16="http://schemas.microsoft.com/office/drawing/2014/main" id="{C971D6F1-4BF6-FDFA-C9B7-90330934D093}"/>
              </a:ext>
            </a:extLst>
          </p:cNvPr>
          <p:cNvPicPr>
            <a:picLocks noChangeAspect="1"/>
          </p:cNvPicPr>
          <p:nvPr/>
        </p:nvPicPr>
        <p:blipFill>
          <a:blip r:embed="rId2"/>
          <a:stretch>
            <a:fillRect/>
          </a:stretch>
        </p:blipFill>
        <p:spPr>
          <a:xfrm>
            <a:off x="5900592" y="937678"/>
            <a:ext cx="5092700" cy="4178300"/>
          </a:xfrm>
          <a:prstGeom prst="rect">
            <a:avLst/>
          </a:prstGeom>
          <a:ln>
            <a:noFill/>
          </a:ln>
          <a:effectLst>
            <a:outerShdw blurRad="292100" dist="139700" dir="2700000" algn="tl" rotWithShape="0">
              <a:srgbClr val="333333">
                <a:alpha val="65000"/>
              </a:srgbClr>
            </a:outerShdw>
          </a:effectLst>
        </p:spPr>
      </p:pic>
      <p:sp>
        <p:nvSpPr>
          <p:cNvPr id="16" name="TextBox 15">
            <a:extLst>
              <a:ext uri="{FF2B5EF4-FFF2-40B4-BE49-F238E27FC236}">
                <a16:creationId xmlns:a16="http://schemas.microsoft.com/office/drawing/2014/main" id="{913AEEAB-1519-E67B-BE30-F081585DDBDC}"/>
              </a:ext>
            </a:extLst>
          </p:cNvPr>
          <p:cNvSpPr txBox="1"/>
          <p:nvPr/>
        </p:nvSpPr>
        <p:spPr>
          <a:xfrm>
            <a:off x="5900592" y="5474602"/>
            <a:ext cx="6100174" cy="369332"/>
          </a:xfrm>
          <a:prstGeom prst="rect">
            <a:avLst/>
          </a:prstGeom>
          <a:noFill/>
        </p:spPr>
        <p:txBody>
          <a:bodyPr wrap="square">
            <a:spAutoFit/>
          </a:bodyPr>
          <a:lstStyle/>
          <a:p>
            <a:r>
              <a:rPr lang="en-US" dirty="0"/>
              <a:t>https://</a:t>
            </a:r>
            <a:r>
              <a:rPr lang="en-US" dirty="0" err="1"/>
              <a:t>chewyinc.atlassian.net</a:t>
            </a:r>
            <a:r>
              <a:rPr lang="en-US" dirty="0"/>
              <a:t>/browse/WDAY-1151</a:t>
            </a:r>
          </a:p>
        </p:txBody>
      </p:sp>
    </p:spTree>
    <p:extLst>
      <p:ext uri="{BB962C8B-B14F-4D97-AF65-F5344CB8AC3E}">
        <p14:creationId xmlns:p14="http://schemas.microsoft.com/office/powerpoint/2010/main" val="114090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11691258" cy="646331"/>
          </a:xfrm>
          <a:prstGeom prst="rect">
            <a:avLst/>
          </a:prstGeom>
          <a:noFill/>
        </p:spPr>
        <p:txBody>
          <a:bodyPr wrap="square" rtlCol="0">
            <a:spAutoFit/>
          </a:bodyPr>
          <a:lstStyle/>
          <a:p>
            <a:r>
              <a:rPr lang="en-US" sz="3600" dirty="0"/>
              <a:t>Example 3: Workday fields missed in initial Workday setup</a:t>
            </a:r>
          </a:p>
        </p:txBody>
      </p:sp>
      <p:sp>
        <p:nvSpPr>
          <p:cNvPr id="3" name="TextBox 2">
            <a:extLst>
              <a:ext uri="{FF2B5EF4-FFF2-40B4-BE49-F238E27FC236}">
                <a16:creationId xmlns:a16="http://schemas.microsoft.com/office/drawing/2014/main" id="{31CA5A4A-7A92-A8AE-3A7C-B3196310C8D7}"/>
              </a:ext>
            </a:extLst>
          </p:cNvPr>
          <p:cNvSpPr txBox="1"/>
          <p:nvPr/>
        </p:nvSpPr>
        <p:spPr>
          <a:xfrm>
            <a:off x="5638800" y="2742520"/>
            <a:ext cx="6096000" cy="369332"/>
          </a:xfrm>
          <a:prstGeom prst="rect">
            <a:avLst/>
          </a:prstGeom>
          <a:noFill/>
        </p:spPr>
        <p:txBody>
          <a:bodyPr wrap="square">
            <a:spAutoFit/>
          </a:bodyPr>
          <a:lstStyle/>
          <a:p>
            <a:r>
              <a:rPr lang="en-US" dirty="0">
                <a:hlinkClick r:id="rId2"/>
              </a:rPr>
              <a:t>https://</a:t>
            </a:r>
            <a:r>
              <a:rPr lang="en-US" dirty="0" err="1">
                <a:hlinkClick r:id="rId2"/>
              </a:rPr>
              <a:t>chewyinc.atlassian.net</a:t>
            </a:r>
            <a:r>
              <a:rPr lang="en-US" dirty="0">
                <a:hlinkClick r:id="rId2"/>
              </a:rPr>
              <a:t>/browse/WDAY-1151</a:t>
            </a:r>
            <a:endParaRPr lang="en-US" dirty="0"/>
          </a:p>
        </p:txBody>
      </p:sp>
      <p:sp>
        <p:nvSpPr>
          <p:cNvPr id="2" name="TextBox 1">
            <a:extLst>
              <a:ext uri="{FF2B5EF4-FFF2-40B4-BE49-F238E27FC236}">
                <a16:creationId xmlns:a16="http://schemas.microsoft.com/office/drawing/2014/main" id="{7D123AA7-657A-4087-011F-2BAC888449CA}"/>
              </a:ext>
            </a:extLst>
          </p:cNvPr>
          <p:cNvSpPr txBox="1"/>
          <p:nvPr/>
        </p:nvSpPr>
        <p:spPr>
          <a:xfrm>
            <a:off x="5638800" y="4852736"/>
            <a:ext cx="4987712" cy="369332"/>
          </a:xfrm>
          <a:prstGeom prst="rect">
            <a:avLst/>
          </a:prstGeom>
          <a:noFill/>
        </p:spPr>
        <p:txBody>
          <a:bodyPr wrap="none" rtlCol="0">
            <a:spAutoFit/>
          </a:bodyPr>
          <a:lstStyle/>
          <a:p>
            <a:r>
              <a:rPr lang="en-US" dirty="0">
                <a:hlinkClick r:id="rId3"/>
              </a:rPr>
              <a:t>https://</a:t>
            </a:r>
            <a:r>
              <a:rPr lang="en-US" dirty="0" err="1">
                <a:hlinkClick r:id="rId3"/>
              </a:rPr>
              <a:t>chewyinc.atlassian.net</a:t>
            </a:r>
            <a:r>
              <a:rPr lang="en-US" dirty="0">
                <a:hlinkClick r:id="rId3"/>
              </a:rPr>
              <a:t>/browse/WDAY-1294</a:t>
            </a:r>
            <a:endParaRPr lang="en-US" dirty="0"/>
          </a:p>
        </p:txBody>
      </p:sp>
      <p:sp>
        <p:nvSpPr>
          <p:cNvPr id="5" name="TextBox 4">
            <a:extLst>
              <a:ext uri="{FF2B5EF4-FFF2-40B4-BE49-F238E27FC236}">
                <a16:creationId xmlns:a16="http://schemas.microsoft.com/office/drawing/2014/main" id="{ECF6E05F-6D19-1D7B-9DB7-B028BCBD6573}"/>
              </a:ext>
            </a:extLst>
          </p:cNvPr>
          <p:cNvSpPr txBox="1"/>
          <p:nvPr/>
        </p:nvSpPr>
        <p:spPr>
          <a:xfrm>
            <a:off x="5638800" y="3825364"/>
            <a:ext cx="6096000" cy="369332"/>
          </a:xfrm>
          <a:prstGeom prst="rect">
            <a:avLst/>
          </a:prstGeom>
          <a:noFill/>
        </p:spPr>
        <p:txBody>
          <a:bodyPr wrap="square">
            <a:spAutoFit/>
          </a:bodyPr>
          <a:lstStyle/>
          <a:p>
            <a:r>
              <a:rPr lang="en-US" dirty="0">
                <a:hlinkClick r:id="rId4"/>
              </a:rPr>
              <a:t>https://</a:t>
            </a:r>
            <a:r>
              <a:rPr lang="en-US" dirty="0" err="1">
                <a:hlinkClick r:id="rId4"/>
              </a:rPr>
              <a:t>chewyinc.atlassian.net</a:t>
            </a:r>
            <a:r>
              <a:rPr lang="en-US" dirty="0">
                <a:hlinkClick r:id="rId4"/>
              </a:rPr>
              <a:t>/browse/WDAY-1270</a:t>
            </a:r>
            <a:endParaRPr lang="en-US" dirty="0"/>
          </a:p>
        </p:txBody>
      </p:sp>
      <p:sp>
        <p:nvSpPr>
          <p:cNvPr id="6" name="TextBox 5">
            <a:extLst>
              <a:ext uri="{FF2B5EF4-FFF2-40B4-BE49-F238E27FC236}">
                <a16:creationId xmlns:a16="http://schemas.microsoft.com/office/drawing/2014/main" id="{D43018F2-8A93-6A6F-2F31-46009B6A9873}"/>
              </a:ext>
            </a:extLst>
          </p:cNvPr>
          <p:cNvSpPr txBox="1"/>
          <p:nvPr/>
        </p:nvSpPr>
        <p:spPr>
          <a:xfrm>
            <a:off x="5638800" y="2338334"/>
            <a:ext cx="5791200" cy="369332"/>
          </a:xfrm>
          <a:prstGeom prst="rect">
            <a:avLst/>
          </a:prstGeom>
          <a:noFill/>
        </p:spPr>
        <p:txBody>
          <a:bodyPr wrap="square" rtlCol="0">
            <a:spAutoFit/>
          </a:bodyPr>
          <a:lstStyle/>
          <a:p>
            <a:r>
              <a:rPr lang="en-US" dirty="0"/>
              <a:t>Initial Card to add fields to Workday feed (Integrations Side)</a:t>
            </a:r>
          </a:p>
        </p:txBody>
      </p:sp>
      <p:sp>
        <p:nvSpPr>
          <p:cNvPr id="7" name="TextBox 6">
            <a:extLst>
              <a:ext uri="{FF2B5EF4-FFF2-40B4-BE49-F238E27FC236}">
                <a16:creationId xmlns:a16="http://schemas.microsoft.com/office/drawing/2014/main" id="{C7B3BC60-C160-F63B-6977-3CB95AE51013}"/>
              </a:ext>
            </a:extLst>
          </p:cNvPr>
          <p:cNvSpPr txBox="1"/>
          <p:nvPr/>
        </p:nvSpPr>
        <p:spPr>
          <a:xfrm>
            <a:off x="5638800" y="4561505"/>
            <a:ext cx="5791200" cy="369332"/>
          </a:xfrm>
          <a:prstGeom prst="rect">
            <a:avLst/>
          </a:prstGeom>
          <a:noFill/>
        </p:spPr>
        <p:txBody>
          <a:bodyPr wrap="square" rtlCol="0">
            <a:spAutoFit/>
          </a:bodyPr>
          <a:lstStyle/>
          <a:p>
            <a:r>
              <a:rPr lang="en-US" dirty="0"/>
              <a:t>Add fields to the Data Mart (Curated / Product Layer)</a:t>
            </a:r>
          </a:p>
        </p:txBody>
      </p:sp>
      <p:sp>
        <p:nvSpPr>
          <p:cNvPr id="8" name="TextBox 7">
            <a:extLst>
              <a:ext uri="{FF2B5EF4-FFF2-40B4-BE49-F238E27FC236}">
                <a16:creationId xmlns:a16="http://schemas.microsoft.com/office/drawing/2014/main" id="{1D54D6E2-46B0-D0BE-CFCD-ED7E3B25F0E5}"/>
              </a:ext>
            </a:extLst>
          </p:cNvPr>
          <p:cNvSpPr txBox="1"/>
          <p:nvPr/>
        </p:nvSpPr>
        <p:spPr>
          <a:xfrm>
            <a:off x="5638800" y="3478661"/>
            <a:ext cx="5791200" cy="369332"/>
          </a:xfrm>
          <a:prstGeom prst="rect">
            <a:avLst/>
          </a:prstGeom>
          <a:noFill/>
        </p:spPr>
        <p:txBody>
          <a:bodyPr wrap="square" rtlCol="0">
            <a:spAutoFit/>
          </a:bodyPr>
          <a:lstStyle/>
          <a:p>
            <a:r>
              <a:rPr lang="en-US" dirty="0"/>
              <a:t>Add fields to the Data Mart (Raw Layer)</a:t>
            </a:r>
          </a:p>
        </p:txBody>
      </p:sp>
      <p:sp>
        <p:nvSpPr>
          <p:cNvPr id="9" name="TextBox 8">
            <a:extLst>
              <a:ext uri="{FF2B5EF4-FFF2-40B4-BE49-F238E27FC236}">
                <a16:creationId xmlns:a16="http://schemas.microsoft.com/office/drawing/2014/main" id="{32908426-9FA1-70CB-D832-AAC55DAE97C6}"/>
              </a:ext>
            </a:extLst>
          </p:cNvPr>
          <p:cNvSpPr txBox="1"/>
          <p:nvPr/>
        </p:nvSpPr>
        <p:spPr>
          <a:xfrm>
            <a:off x="217714" y="937678"/>
            <a:ext cx="4887686" cy="1384995"/>
          </a:xfrm>
          <a:prstGeom prst="rect">
            <a:avLst/>
          </a:prstGeom>
          <a:solidFill>
            <a:srgbClr val="002060"/>
          </a:solidFill>
        </p:spPr>
        <p:txBody>
          <a:bodyPr wrap="square" rtlCol="0">
            <a:spAutoFit/>
          </a:bodyPr>
          <a:lstStyle/>
          <a:p>
            <a:r>
              <a:rPr lang="en-US" sz="1400" dirty="0">
                <a:solidFill>
                  <a:schemeClr val="bg1"/>
                </a:solidFill>
              </a:rPr>
              <a:t>We did a gap analysis to identify fields that were missing from our feed from Workday. The team was supposed to identify and add all those fields. The initial card, was created, there’s no comms for 2 months, and then all of a sudden we get a notification that the fields are added without any context. Have to dig to find the actual fields.</a:t>
            </a:r>
          </a:p>
        </p:txBody>
      </p:sp>
      <p:sp>
        <p:nvSpPr>
          <p:cNvPr id="10" name="TextBox 9">
            <a:extLst>
              <a:ext uri="{FF2B5EF4-FFF2-40B4-BE49-F238E27FC236}">
                <a16:creationId xmlns:a16="http://schemas.microsoft.com/office/drawing/2014/main" id="{128A64BB-2301-6341-0FC2-BEB80512D255}"/>
              </a:ext>
            </a:extLst>
          </p:cNvPr>
          <p:cNvSpPr txBox="1"/>
          <p:nvPr/>
        </p:nvSpPr>
        <p:spPr>
          <a:xfrm>
            <a:off x="217712" y="2419354"/>
            <a:ext cx="4887685" cy="954107"/>
          </a:xfrm>
          <a:prstGeom prst="rect">
            <a:avLst/>
          </a:prstGeom>
          <a:solidFill>
            <a:srgbClr val="002060"/>
          </a:solidFill>
        </p:spPr>
        <p:txBody>
          <a:bodyPr wrap="square" rtlCol="0">
            <a:spAutoFit/>
          </a:bodyPr>
          <a:lstStyle/>
          <a:p>
            <a:r>
              <a:rPr lang="en-US" sz="1400" dirty="0">
                <a:solidFill>
                  <a:schemeClr val="bg1"/>
                </a:solidFill>
              </a:rPr>
              <a:t>We missed several fields that were still needed so another card was added September 22. I’ve asked multiple questions in the JIRA card (see WDAY-1151), but no responses whatsoever, have to ping the on slack to get any sort of update.</a:t>
            </a:r>
          </a:p>
        </p:txBody>
      </p:sp>
      <p:sp>
        <p:nvSpPr>
          <p:cNvPr id="11" name="TextBox 10">
            <a:extLst>
              <a:ext uri="{FF2B5EF4-FFF2-40B4-BE49-F238E27FC236}">
                <a16:creationId xmlns:a16="http://schemas.microsoft.com/office/drawing/2014/main" id="{D8313A61-602C-4EA0-8565-14E4C035507B}"/>
              </a:ext>
            </a:extLst>
          </p:cNvPr>
          <p:cNvSpPr txBox="1"/>
          <p:nvPr/>
        </p:nvSpPr>
        <p:spPr>
          <a:xfrm>
            <a:off x="217713" y="3532976"/>
            <a:ext cx="4887684" cy="954107"/>
          </a:xfrm>
          <a:prstGeom prst="rect">
            <a:avLst/>
          </a:prstGeom>
          <a:solidFill>
            <a:srgbClr val="002060"/>
          </a:solidFill>
        </p:spPr>
        <p:txBody>
          <a:bodyPr wrap="square" rtlCol="0">
            <a:spAutoFit/>
          </a:bodyPr>
          <a:lstStyle/>
          <a:p>
            <a:r>
              <a:rPr lang="en-US" sz="1400" dirty="0">
                <a:solidFill>
                  <a:schemeClr val="bg1"/>
                </a:solidFill>
              </a:rPr>
              <a:t>I had to ask / remind the team about the second table (the top of stack table), even though I shouldn’t really know or care about that table…but they need to keep them in sync. Still not sure there’s a new User Story accounting for that work.</a:t>
            </a:r>
          </a:p>
        </p:txBody>
      </p:sp>
      <p:sp>
        <p:nvSpPr>
          <p:cNvPr id="15" name="TextBox 14">
            <a:extLst>
              <a:ext uri="{FF2B5EF4-FFF2-40B4-BE49-F238E27FC236}">
                <a16:creationId xmlns:a16="http://schemas.microsoft.com/office/drawing/2014/main" id="{D5F088B3-E1F4-2A7A-4F49-3D6DFF9C4276}"/>
              </a:ext>
            </a:extLst>
          </p:cNvPr>
          <p:cNvSpPr txBox="1"/>
          <p:nvPr/>
        </p:nvSpPr>
        <p:spPr>
          <a:xfrm>
            <a:off x="5638800" y="1624822"/>
            <a:ext cx="6096000" cy="369332"/>
          </a:xfrm>
          <a:prstGeom prst="rect">
            <a:avLst/>
          </a:prstGeom>
          <a:noFill/>
        </p:spPr>
        <p:txBody>
          <a:bodyPr wrap="square">
            <a:spAutoFit/>
          </a:bodyPr>
          <a:lstStyle/>
          <a:p>
            <a:r>
              <a:rPr lang="en-US" dirty="0">
                <a:hlinkClick r:id="rId5"/>
              </a:rPr>
              <a:t>https://</a:t>
            </a:r>
            <a:r>
              <a:rPr lang="en-US" dirty="0" err="1">
                <a:hlinkClick r:id="rId5"/>
              </a:rPr>
              <a:t>chewyinc.atlassian.net</a:t>
            </a:r>
            <a:r>
              <a:rPr lang="en-US" dirty="0">
                <a:hlinkClick r:id="rId5"/>
              </a:rPr>
              <a:t>/browse/WDAY-698</a:t>
            </a:r>
            <a:endParaRPr lang="en-US" dirty="0"/>
          </a:p>
        </p:txBody>
      </p:sp>
      <p:sp>
        <p:nvSpPr>
          <p:cNvPr id="16" name="TextBox 15">
            <a:extLst>
              <a:ext uri="{FF2B5EF4-FFF2-40B4-BE49-F238E27FC236}">
                <a16:creationId xmlns:a16="http://schemas.microsoft.com/office/drawing/2014/main" id="{336A033C-D674-BF6F-0A74-036D5E6FB4DB}"/>
              </a:ext>
            </a:extLst>
          </p:cNvPr>
          <p:cNvSpPr txBox="1"/>
          <p:nvPr/>
        </p:nvSpPr>
        <p:spPr>
          <a:xfrm>
            <a:off x="5638800" y="1220636"/>
            <a:ext cx="5791200" cy="369332"/>
          </a:xfrm>
          <a:prstGeom prst="rect">
            <a:avLst/>
          </a:prstGeom>
          <a:noFill/>
        </p:spPr>
        <p:txBody>
          <a:bodyPr wrap="square" rtlCol="0">
            <a:spAutoFit/>
          </a:bodyPr>
          <a:lstStyle/>
          <a:p>
            <a:r>
              <a:rPr lang="en-US" dirty="0"/>
              <a:t>First card to add fields from Workday</a:t>
            </a:r>
          </a:p>
        </p:txBody>
      </p:sp>
      <p:sp>
        <p:nvSpPr>
          <p:cNvPr id="17" name="TextBox 16">
            <a:extLst>
              <a:ext uri="{FF2B5EF4-FFF2-40B4-BE49-F238E27FC236}">
                <a16:creationId xmlns:a16="http://schemas.microsoft.com/office/drawing/2014/main" id="{1039FF96-BA7D-B889-6563-B481A7EAF5C0}"/>
              </a:ext>
            </a:extLst>
          </p:cNvPr>
          <p:cNvSpPr txBox="1"/>
          <p:nvPr/>
        </p:nvSpPr>
        <p:spPr>
          <a:xfrm>
            <a:off x="217712" y="4646598"/>
            <a:ext cx="4887684" cy="1169551"/>
          </a:xfrm>
          <a:prstGeom prst="rect">
            <a:avLst/>
          </a:prstGeom>
          <a:solidFill>
            <a:srgbClr val="002060"/>
          </a:solidFill>
        </p:spPr>
        <p:txBody>
          <a:bodyPr wrap="square" rtlCol="0">
            <a:spAutoFit/>
          </a:bodyPr>
          <a:lstStyle/>
          <a:p>
            <a:r>
              <a:rPr lang="en-US" sz="1400" dirty="0">
                <a:solidFill>
                  <a:schemeClr val="bg1"/>
                </a:solidFill>
              </a:rPr>
              <a:t>I was told that this card was blocked by the Trended View timeout, and then all of a sudden it was being worked on, because the Freeze was coming up, and we tried to sneak the card into Production (which likely would have had production impacts)</a:t>
            </a:r>
          </a:p>
        </p:txBody>
      </p:sp>
      <p:sp>
        <p:nvSpPr>
          <p:cNvPr id="18" name="TextBox 17">
            <a:extLst>
              <a:ext uri="{FF2B5EF4-FFF2-40B4-BE49-F238E27FC236}">
                <a16:creationId xmlns:a16="http://schemas.microsoft.com/office/drawing/2014/main" id="{DFB5C9CA-A4DD-E3CD-14BD-B4B47F01BF20}"/>
              </a:ext>
            </a:extLst>
          </p:cNvPr>
          <p:cNvSpPr txBox="1"/>
          <p:nvPr/>
        </p:nvSpPr>
        <p:spPr>
          <a:xfrm>
            <a:off x="217712" y="5975664"/>
            <a:ext cx="4887684" cy="1384995"/>
          </a:xfrm>
          <a:prstGeom prst="rect">
            <a:avLst/>
          </a:prstGeom>
          <a:solidFill>
            <a:srgbClr val="002060"/>
          </a:solidFill>
        </p:spPr>
        <p:txBody>
          <a:bodyPr wrap="square" rtlCol="0">
            <a:spAutoFit/>
          </a:bodyPr>
          <a:lstStyle/>
          <a:p>
            <a:r>
              <a:rPr lang="en-US" sz="1400" dirty="0">
                <a:solidFill>
                  <a:schemeClr val="bg1"/>
                </a:solidFill>
              </a:rPr>
              <a:t>If you look at WDAY-1270. The data was sent over to me, and the data was clearly still wrong. Had to send back over for re-work again. Wasting my time, and wasting the EPA teams time (and trust in the data) because </a:t>
            </a:r>
            <a:r>
              <a:rPr lang="en-US" sz="1400" dirty="0" err="1">
                <a:solidFill>
                  <a:schemeClr val="bg1"/>
                </a:solidFill>
              </a:rPr>
              <a:t>everytime</a:t>
            </a:r>
            <a:r>
              <a:rPr lang="en-US" sz="1400" dirty="0">
                <a:solidFill>
                  <a:schemeClr val="bg1"/>
                </a:solidFill>
              </a:rPr>
              <a:t> they look at something that’s being “delivered” in dev, it seems like columns are mismatched, or just wrong.</a:t>
            </a:r>
          </a:p>
        </p:txBody>
      </p:sp>
    </p:spTree>
    <p:extLst>
      <p:ext uri="{BB962C8B-B14F-4D97-AF65-F5344CB8AC3E}">
        <p14:creationId xmlns:p14="http://schemas.microsoft.com/office/powerpoint/2010/main" val="342743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11691258" cy="1200329"/>
          </a:xfrm>
          <a:prstGeom prst="rect">
            <a:avLst/>
          </a:prstGeom>
          <a:noFill/>
        </p:spPr>
        <p:txBody>
          <a:bodyPr wrap="square" rtlCol="0">
            <a:spAutoFit/>
          </a:bodyPr>
          <a:lstStyle/>
          <a:p>
            <a:r>
              <a:rPr lang="en-US" sz="3600" dirty="0"/>
              <a:t>Example 3: Workday fields missed in initial Workday setup (Continued)</a:t>
            </a:r>
          </a:p>
        </p:txBody>
      </p:sp>
      <p:sp>
        <p:nvSpPr>
          <p:cNvPr id="3" name="TextBox 2">
            <a:extLst>
              <a:ext uri="{FF2B5EF4-FFF2-40B4-BE49-F238E27FC236}">
                <a16:creationId xmlns:a16="http://schemas.microsoft.com/office/drawing/2014/main" id="{31CA5A4A-7A92-A8AE-3A7C-B3196310C8D7}"/>
              </a:ext>
            </a:extLst>
          </p:cNvPr>
          <p:cNvSpPr txBox="1"/>
          <p:nvPr/>
        </p:nvSpPr>
        <p:spPr>
          <a:xfrm>
            <a:off x="5638800" y="2742520"/>
            <a:ext cx="6096000" cy="369332"/>
          </a:xfrm>
          <a:prstGeom prst="rect">
            <a:avLst/>
          </a:prstGeom>
          <a:noFill/>
        </p:spPr>
        <p:txBody>
          <a:bodyPr wrap="square">
            <a:spAutoFit/>
          </a:bodyPr>
          <a:lstStyle/>
          <a:p>
            <a:r>
              <a:rPr lang="en-US" dirty="0">
                <a:hlinkClick r:id="rId2"/>
              </a:rPr>
              <a:t>https://</a:t>
            </a:r>
            <a:r>
              <a:rPr lang="en-US" dirty="0" err="1">
                <a:hlinkClick r:id="rId2"/>
              </a:rPr>
              <a:t>chewyinc.atlassian.net</a:t>
            </a:r>
            <a:r>
              <a:rPr lang="en-US" dirty="0">
                <a:hlinkClick r:id="rId2"/>
              </a:rPr>
              <a:t>/browse/WDAY-1151</a:t>
            </a:r>
            <a:endParaRPr lang="en-US" dirty="0"/>
          </a:p>
        </p:txBody>
      </p:sp>
      <p:sp>
        <p:nvSpPr>
          <p:cNvPr id="2" name="TextBox 1">
            <a:extLst>
              <a:ext uri="{FF2B5EF4-FFF2-40B4-BE49-F238E27FC236}">
                <a16:creationId xmlns:a16="http://schemas.microsoft.com/office/drawing/2014/main" id="{7D123AA7-657A-4087-011F-2BAC888449CA}"/>
              </a:ext>
            </a:extLst>
          </p:cNvPr>
          <p:cNvSpPr txBox="1"/>
          <p:nvPr/>
        </p:nvSpPr>
        <p:spPr>
          <a:xfrm>
            <a:off x="5638800" y="4852736"/>
            <a:ext cx="4987712" cy="369332"/>
          </a:xfrm>
          <a:prstGeom prst="rect">
            <a:avLst/>
          </a:prstGeom>
          <a:noFill/>
        </p:spPr>
        <p:txBody>
          <a:bodyPr wrap="none" rtlCol="0">
            <a:spAutoFit/>
          </a:bodyPr>
          <a:lstStyle/>
          <a:p>
            <a:r>
              <a:rPr lang="en-US" dirty="0">
                <a:hlinkClick r:id="rId3"/>
              </a:rPr>
              <a:t>https://</a:t>
            </a:r>
            <a:r>
              <a:rPr lang="en-US" dirty="0" err="1">
                <a:hlinkClick r:id="rId3"/>
              </a:rPr>
              <a:t>chewyinc.atlassian.net</a:t>
            </a:r>
            <a:r>
              <a:rPr lang="en-US" dirty="0">
                <a:hlinkClick r:id="rId3"/>
              </a:rPr>
              <a:t>/browse/WDAY-1294</a:t>
            </a:r>
            <a:endParaRPr lang="en-US" dirty="0"/>
          </a:p>
        </p:txBody>
      </p:sp>
      <p:sp>
        <p:nvSpPr>
          <p:cNvPr id="5" name="TextBox 4">
            <a:extLst>
              <a:ext uri="{FF2B5EF4-FFF2-40B4-BE49-F238E27FC236}">
                <a16:creationId xmlns:a16="http://schemas.microsoft.com/office/drawing/2014/main" id="{ECF6E05F-6D19-1D7B-9DB7-B028BCBD6573}"/>
              </a:ext>
            </a:extLst>
          </p:cNvPr>
          <p:cNvSpPr txBox="1"/>
          <p:nvPr/>
        </p:nvSpPr>
        <p:spPr>
          <a:xfrm>
            <a:off x="5638800" y="3825364"/>
            <a:ext cx="6096000" cy="369332"/>
          </a:xfrm>
          <a:prstGeom prst="rect">
            <a:avLst/>
          </a:prstGeom>
          <a:noFill/>
        </p:spPr>
        <p:txBody>
          <a:bodyPr wrap="square">
            <a:spAutoFit/>
          </a:bodyPr>
          <a:lstStyle/>
          <a:p>
            <a:r>
              <a:rPr lang="en-US" dirty="0">
                <a:hlinkClick r:id="rId4"/>
              </a:rPr>
              <a:t>https://</a:t>
            </a:r>
            <a:r>
              <a:rPr lang="en-US" dirty="0" err="1">
                <a:hlinkClick r:id="rId4"/>
              </a:rPr>
              <a:t>chewyinc.atlassian.net</a:t>
            </a:r>
            <a:r>
              <a:rPr lang="en-US" dirty="0">
                <a:hlinkClick r:id="rId4"/>
              </a:rPr>
              <a:t>/browse/WDAY-1270</a:t>
            </a:r>
            <a:endParaRPr lang="en-US" dirty="0"/>
          </a:p>
        </p:txBody>
      </p:sp>
      <p:sp>
        <p:nvSpPr>
          <p:cNvPr id="6" name="TextBox 5">
            <a:extLst>
              <a:ext uri="{FF2B5EF4-FFF2-40B4-BE49-F238E27FC236}">
                <a16:creationId xmlns:a16="http://schemas.microsoft.com/office/drawing/2014/main" id="{D43018F2-8A93-6A6F-2F31-46009B6A9873}"/>
              </a:ext>
            </a:extLst>
          </p:cNvPr>
          <p:cNvSpPr txBox="1"/>
          <p:nvPr/>
        </p:nvSpPr>
        <p:spPr>
          <a:xfrm>
            <a:off x="5638800" y="2338334"/>
            <a:ext cx="5791200" cy="369332"/>
          </a:xfrm>
          <a:prstGeom prst="rect">
            <a:avLst/>
          </a:prstGeom>
          <a:noFill/>
        </p:spPr>
        <p:txBody>
          <a:bodyPr wrap="square" rtlCol="0">
            <a:spAutoFit/>
          </a:bodyPr>
          <a:lstStyle/>
          <a:p>
            <a:r>
              <a:rPr lang="en-US" dirty="0"/>
              <a:t>Initial Card to add fields to Workday feed (Integrations Side)</a:t>
            </a:r>
          </a:p>
        </p:txBody>
      </p:sp>
      <p:sp>
        <p:nvSpPr>
          <p:cNvPr id="7" name="TextBox 6">
            <a:extLst>
              <a:ext uri="{FF2B5EF4-FFF2-40B4-BE49-F238E27FC236}">
                <a16:creationId xmlns:a16="http://schemas.microsoft.com/office/drawing/2014/main" id="{C7B3BC60-C160-F63B-6977-3CB95AE51013}"/>
              </a:ext>
            </a:extLst>
          </p:cNvPr>
          <p:cNvSpPr txBox="1"/>
          <p:nvPr/>
        </p:nvSpPr>
        <p:spPr>
          <a:xfrm>
            <a:off x="5638800" y="4561505"/>
            <a:ext cx="5791200" cy="369332"/>
          </a:xfrm>
          <a:prstGeom prst="rect">
            <a:avLst/>
          </a:prstGeom>
          <a:noFill/>
        </p:spPr>
        <p:txBody>
          <a:bodyPr wrap="square" rtlCol="0">
            <a:spAutoFit/>
          </a:bodyPr>
          <a:lstStyle/>
          <a:p>
            <a:r>
              <a:rPr lang="en-US" dirty="0"/>
              <a:t>Add fields to the Data Mart (Curated / Product Layer)</a:t>
            </a:r>
          </a:p>
        </p:txBody>
      </p:sp>
      <p:sp>
        <p:nvSpPr>
          <p:cNvPr id="8" name="TextBox 7">
            <a:extLst>
              <a:ext uri="{FF2B5EF4-FFF2-40B4-BE49-F238E27FC236}">
                <a16:creationId xmlns:a16="http://schemas.microsoft.com/office/drawing/2014/main" id="{1D54D6E2-46B0-D0BE-CFCD-ED7E3B25F0E5}"/>
              </a:ext>
            </a:extLst>
          </p:cNvPr>
          <p:cNvSpPr txBox="1"/>
          <p:nvPr/>
        </p:nvSpPr>
        <p:spPr>
          <a:xfrm>
            <a:off x="5638800" y="3478661"/>
            <a:ext cx="5791200" cy="369332"/>
          </a:xfrm>
          <a:prstGeom prst="rect">
            <a:avLst/>
          </a:prstGeom>
          <a:noFill/>
        </p:spPr>
        <p:txBody>
          <a:bodyPr wrap="square" rtlCol="0">
            <a:spAutoFit/>
          </a:bodyPr>
          <a:lstStyle/>
          <a:p>
            <a:r>
              <a:rPr lang="en-US" dirty="0"/>
              <a:t>Add fields to the Data Mart (Raw Layer)</a:t>
            </a:r>
          </a:p>
        </p:txBody>
      </p:sp>
      <p:sp>
        <p:nvSpPr>
          <p:cNvPr id="15" name="TextBox 14">
            <a:extLst>
              <a:ext uri="{FF2B5EF4-FFF2-40B4-BE49-F238E27FC236}">
                <a16:creationId xmlns:a16="http://schemas.microsoft.com/office/drawing/2014/main" id="{D5F088B3-E1F4-2A7A-4F49-3D6DFF9C4276}"/>
              </a:ext>
            </a:extLst>
          </p:cNvPr>
          <p:cNvSpPr txBox="1"/>
          <p:nvPr/>
        </p:nvSpPr>
        <p:spPr>
          <a:xfrm>
            <a:off x="5638800" y="1624822"/>
            <a:ext cx="6096000" cy="369332"/>
          </a:xfrm>
          <a:prstGeom prst="rect">
            <a:avLst/>
          </a:prstGeom>
          <a:noFill/>
        </p:spPr>
        <p:txBody>
          <a:bodyPr wrap="square">
            <a:spAutoFit/>
          </a:bodyPr>
          <a:lstStyle/>
          <a:p>
            <a:r>
              <a:rPr lang="en-US" dirty="0">
                <a:hlinkClick r:id="rId5"/>
              </a:rPr>
              <a:t>https://</a:t>
            </a:r>
            <a:r>
              <a:rPr lang="en-US" dirty="0" err="1">
                <a:hlinkClick r:id="rId5"/>
              </a:rPr>
              <a:t>chewyinc.atlassian.net</a:t>
            </a:r>
            <a:r>
              <a:rPr lang="en-US" dirty="0">
                <a:hlinkClick r:id="rId5"/>
              </a:rPr>
              <a:t>/browse/WDAY-698</a:t>
            </a:r>
            <a:endParaRPr lang="en-US" dirty="0"/>
          </a:p>
        </p:txBody>
      </p:sp>
      <p:sp>
        <p:nvSpPr>
          <p:cNvPr id="16" name="TextBox 15">
            <a:extLst>
              <a:ext uri="{FF2B5EF4-FFF2-40B4-BE49-F238E27FC236}">
                <a16:creationId xmlns:a16="http://schemas.microsoft.com/office/drawing/2014/main" id="{336A033C-D674-BF6F-0A74-036D5E6FB4DB}"/>
              </a:ext>
            </a:extLst>
          </p:cNvPr>
          <p:cNvSpPr txBox="1"/>
          <p:nvPr/>
        </p:nvSpPr>
        <p:spPr>
          <a:xfrm>
            <a:off x="5638800" y="1220636"/>
            <a:ext cx="5791200" cy="369332"/>
          </a:xfrm>
          <a:prstGeom prst="rect">
            <a:avLst/>
          </a:prstGeom>
          <a:noFill/>
        </p:spPr>
        <p:txBody>
          <a:bodyPr wrap="square" rtlCol="0">
            <a:spAutoFit/>
          </a:bodyPr>
          <a:lstStyle/>
          <a:p>
            <a:r>
              <a:rPr lang="en-US" dirty="0"/>
              <a:t>First card to add fields from Workday</a:t>
            </a:r>
          </a:p>
        </p:txBody>
      </p:sp>
      <p:sp>
        <p:nvSpPr>
          <p:cNvPr id="18" name="TextBox 17">
            <a:extLst>
              <a:ext uri="{FF2B5EF4-FFF2-40B4-BE49-F238E27FC236}">
                <a16:creationId xmlns:a16="http://schemas.microsoft.com/office/drawing/2014/main" id="{DFB5C9CA-A4DD-E3CD-14BD-B4B47F01BF20}"/>
              </a:ext>
            </a:extLst>
          </p:cNvPr>
          <p:cNvSpPr txBox="1"/>
          <p:nvPr/>
        </p:nvSpPr>
        <p:spPr>
          <a:xfrm>
            <a:off x="315684" y="1170069"/>
            <a:ext cx="4887684" cy="1384995"/>
          </a:xfrm>
          <a:prstGeom prst="rect">
            <a:avLst/>
          </a:prstGeom>
          <a:solidFill>
            <a:srgbClr val="002060"/>
          </a:solidFill>
        </p:spPr>
        <p:txBody>
          <a:bodyPr wrap="square" rtlCol="0">
            <a:spAutoFit/>
          </a:bodyPr>
          <a:lstStyle/>
          <a:p>
            <a:r>
              <a:rPr lang="en-US" sz="1400" dirty="0">
                <a:solidFill>
                  <a:schemeClr val="bg1"/>
                </a:solidFill>
              </a:rPr>
              <a:t>If you look at WDAY-1270. The data was sent over to me, and the data was clearly still wrong. Had to send back over for re-work again. Wasting my time, and wasting the EPA teams time (and trust in the data) because </a:t>
            </a:r>
            <a:r>
              <a:rPr lang="en-US" sz="1400" dirty="0" err="1">
                <a:solidFill>
                  <a:schemeClr val="bg1"/>
                </a:solidFill>
              </a:rPr>
              <a:t>everytime</a:t>
            </a:r>
            <a:r>
              <a:rPr lang="en-US" sz="1400" dirty="0">
                <a:solidFill>
                  <a:schemeClr val="bg1"/>
                </a:solidFill>
              </a:rPr>
              <a:t> they look at something that’s being “delivered” in dev, it seems like columns are mismatched, or just wrong.</a:t>
            </a:r>
          </a:p>
        </p:txBody>
      </p:sp>
      <p:sp>
        <p:nvSpPr>
          <p:cNvPr id="4" name="TextBox 3">
            <a:extLst>
              <a:ext uri="{FF2B5EF4-FFF2-40B4-BE49-F238E27FC236}">
                <a16:creationId xmlns:a16="http://schemas.microsoft.com/office/drawing/2014/main" id="{A156AC49-28DF-BE72-22A9-0CF0F7B9F4A2}"/>
              </a:ext>
            </a:extLst>
          </p:cNvPr>
          <p:cNvSpPr txBox="1"/>
          <p:nvPr/>
        </p:nvSpPr>
        <p:spPr>
          <a:xfrm>
            <a:off x="315684" y="2707666"/>
            <a:ext cx="4887684" cy="954107"/>
          </a:xfrm>
          <a:prstGeom prst="rect">
            <a:avLst/>
          </a:prstGeom>
          <a:solidFill>
            <a:srgbClr val="002060"/>
          </a:solidFill>
        </p:spPr>
        <p:txBody>
          <a:bodyPr wrap="square" rtlCol="0">
            <a:spAutoFit/>
          </a:bodyPr>
          <a:lstStyle/>
          <a:p>
            <a:r>
              <a:rPr lang="en-US" sz="1400" dirty="0">
                <a:solidFill>
                  <a:schemeClr val="bg1"/>
                </a:solidFill>
              </a:rPr>
              <a:t>If you look at WDAY-1270, they are still not leaving comments in the JIRA tickets…it’s only Erin (trying) to pass along information. People are just not working out of the JIRAs like a normal Sprint team.</a:t>
            </a:r>
          </a:p>
        </p:txBody>
      </p:sp>
      <p:sp>
        <p:nvSpPr>
          <p:cNvPr id="13" name="TextBox 12">
            <a:extLst>
              <a:ext uri="{FF2B5EF4-FFF2-40B4-BE49-F238E27FC236}">
                <a16:creationId xmlns:a16="http://schemas.microsoft.com/office/drawing/2014/main" id="{EA4D2656-CDC6-B04A-0375-5788A560030C}"/>
              </a:ext>
            </a:extLst>
          </p:cNvPr>
          <p:cNvSpPr txBox="1"/>
          <p:nvPr/>
        </p:nvSpPr>
        <p:spPr>
          <a:xfrm>
            <a:off x="315684" y="3792064"/>
            <a:ext cx="4887684" cy="738664"/>
          </a:xfrm>
          <a:prstGeom prst="rect">
            <a:avLst/>
          </a:prstGeom>
          <a:solidFill>
            <a:srgbClr val="002060"/>
          </a:solidFill>
        </p:spPr>
        <p:txBody>
          <a:bodyPr wrap="square" rtlCol="0">
            <a:spAutoFit/>
          </a:bodyPr>
          <a:lstStyle/>
          <a:p>
            <a:r>
              <a:rPr lang="en-US" sz="1400" dirty="0">
                <a:solidFill>
                  <a:schemeClr val="bg1"/>
                </a:solidFill>
              </a:rPr>
              <a:t>If you look at WDAY-1294, the product and curated layers are now in QA (over to Erin) but there’s no information about what is delivered, where it’s delivered, etc. No comms whatsoever</a:t>
            </a:r>
          </a:p>
        </p:txBody>
      </p:sp>
    </p:spTree>
    <p:extLst>
      <p:ext uri="{BB962C8B-B14F-4D97-AF65-F5344CB8AC3E}">
        <p14:creationId xmlns:p14="http://schemas.microsoft.com/office/powerpoint/2010/main" val="814519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11691258" cy="1200329"/>
          </a:xfrm>
          <a:prstGeom prst="rect">
            <a:avLst/>
          </a:prstGeom>
          <a:noFill/>
        </p:spPr>
        <p:txBody>
          <a:bodyPr wrap="square" rtlCol="0">
            <a:spAutoFit/>
          </a:bodyPr>
          <a:lstStyle/>
          <a:p>
            <a:r>
              <a:rPr lang="en-US" sz="3600" dirty="0"/>
              <a:t>Example 4: Lack of movement for data products delivered to the EPA team for additional insights and analytics</a:t>
            </a:r>
          </a:p>
        </p:txBody>
      </p:sp>
      <p:sp>
        <p:nvSpPr>
          <p:cNvPr id="18" name="TextBox 17">
            <a:extLst>
              <a:ext uri="{FF2B5EF4-FFF2-40B4-BE49-F238E27FC236}">
                <a16:creationId xmlns:a16="http://schemas.microsoft.com/office/drawing/2014/main" id="{DFB5C9CA-A4DD-E3CD-14BD-B4B47F01BF20}"/>
              </a:ext>
            </a:extLst>
          </p:cNvPr>
          <p:cNvSpPr txBox="1"/>
          <p:nvPr/>
        </p:nvSpPr>
        <p:spPr>
          <a:xfrm>
            <a:off x="315684" y="1419088"/>
            <a:ext cx="4887684" cy="1169551"/>
          </a:xfrm>
          <a:prstGeom prst="rect">
            <a:avLst/>
          </a:prstGeom>
          <a:solidFill>
            <a:srgbClr val="002060"/>
          </a:solidFill>
        </p:spPr>
        <p:txBody>
          <a:bodyPr wrap="square" rtlCol="0">
            <a:spAutoFit/>
          </a:bodyPr>
          <a:lstStyle/>
          <a:p>
            <a:r>
              <a:rPr lang="en-US" sz="1400" dirty="0">
                <a:solidFill>
                  <a:schemeClr val="bg1"/>
                </a:solidFill>
              </a:rPr>
              <a:t>We haven’t deployed anything to production of business value </a:t>
            </a:r>
            <a:r>
              <a:rPr lang="en-US" sz="1400" b="1" dirty="0">
                <a:solidFill>
                  <a:schemeClr val="bg1"/>
                </a:solidFill>
              </a:rPr>
              <a:t>since October 4</a:t>
            </a:r>
            <a:r>
              <a:rPr lang="en-US" sz="1400" b="1" baseline="30000" dirty="0">
                <a:solidFill>
                  <a:schemeClr val="bg1"/>
                </a:solidFill>
              </a:rPr>
              <a:t>th</a:t>
            </a:r>
            <a:r>
              <a:rPr lang="en-US" sz="1400" dirty="0">
                <a:solidFill>
                  <a:schemeClr val="bg1"/>
                </a:solidFill>
              </a:rPr>
              <a:t>. There have been no new data elements or products that have been built through to production. That’s over two months of “waiting” from the business side on any sort of movement</a:t>
            </a:r>
          </a:p>
        </p:txBody>
      </p:sp>
      <p:sp>
        <p:nvSpPr>
          <p:cNvPr id="4" name="TextBox 3">
            <a:extLst>
              <a:ext uri="{FF2B5EF4-FFF2-40B4-BE49-F238E27FC236}">
                <a16:creationId xmlns:a16="http://schemas.microsoft.com/office/drawing/2014/main" id="{A156AC49-28DF-BE72-22A9-0CF0F7B9F4A2}"/>
              </a:ext>
            </a:extLst>
          </p:cNvPr>
          <p:cNvSpPr txBox="1"/>
          <p:nvPr/>
        </p:nvSpPr>
        <p:spPr>
          <a:xfrm>
            <a:off x="315684" y="2707666"/>
            <a:ext cx="4887684" cy="2031325"/>
          </a:xfrm>
          <a:prstGeom prst="rect">
            <a:avLst/>
          </a:prstGeom>
          <a:solidFill>
            <a:srgbClr val="002060"/>
          </a:solidFill>
        </p:spPr>
        <p:txBody>
          <a:bodyPr wrap="square" rtlCol="0">
            <a:spAutoFit/>
          </a:bodyPr>
          <a:lstStyle/>
          <a:p>
            <a:r>
              <a:rPr lang="en-US" sz="1400" dirty="0">
                <a:solidFill>
                  <a:schemeClr val="bg1"/>
                </a:solidFill>
              </a:rPr>
              <a:t>A couple different reasons for this…</a:t>
            </a:r>
          </a:p>
          <a:p>
            <a:pPr marL="285750" indent="-285750">
              <a:buFont typeface="Arial" panose="020B0604020202020204" pitchFamily="34" charset="0"/>
              <a:buChar char="•"/>
            </a:pPr>
            <a:r>
              <a:rPr lang="en-US" sz="1400" dirty="0">
                <a:solidFill>
                  <a:schemeClr val="bg1"/>
                </a:solidFill>
              </a:rPr>
              <a:t>Working on technical updates (SSO, Development Pipelines, Refactor of Workday feed because of timeouts / non-scalability)</a:t>
            </a:r>
          </a:p>
          <a:p>
            <a:pPr marL="285750" indent="-285750">
              <a:buFont typeface="Arial" panose="020B0604020202020204" pitchFamily="34" charset="0"/>
              <a:buChar char="•"/>
            </a:pPr>
            <a:r>
              <a:rPr lang="en-US" sz="1400" dirty="0">
                <a:solidFill>
                  <a:schemeClr val="bg1"/>
                </a:solidFill>
              </a:rPr>
              <a:t>Incorrect development of analytics products (see the previously slides)</a:t>
            </a:r>
          </a:p>
          <a:p>
            <a:pPr marL="285750" indent="-285750">
              <a:buFont typeface="Arial" panose="020B0604020202020204" pitchFamily="34" charset="0"/>
              <a:buChar char="•"/>
            </a:pPr>
            <a:r>
              <a:rPr lang="en-US" sz="1400" dirty="0">
                <a:solidFill>
                  <a:schemeClr val="bg1"/>
                </a:solidFill>
              </a:rPr>
              <a:t>Lack of resources from the integration side to both deliver Workday Integrations to other vendor products and also to the Data Mart (clash in resources)</a:t>
            </a:r>
          </a:p>
        </p:txBody>
      </p:sp>
    </p:spTree>
    <p:extLst>
      <p:ext uri="{BB962C8B-B14F-4D97-AF65-F5344CB8AC3E}">
        <p14:creationId xmlns:p14="http://schemas.microsoft.com/office/powerpoint/2010/main" val="426657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11691258" cy="646331"/>
          </a:xfrm>
          <a:prstGeom prst="rect">
            <a:avLst/>
          </a:prstGeom>
          <a:noFill/>
        </p:spPr>
        <p:txBody>
          <a:bodyPr wrap="square" rtlCol="0">
            <a:spAutoFit/>
          </a:bodyPr>
          <a:lstStyle/>
          <a:p>
            <a:r>
              <a:rPr lang="en-US" sz="3600" dirty="0"/>
              <a:t>Example 5: Lack of communication in JIRA</a:t>
            </a:r>
          </a:p>
        </p:txBody>
      </p:sp>
      <p:sp>
        <p:nvSpPr>
          <p:cNvPr id="18" name="TextBox 17">
            <a:extLst>
              <a:ext uri="{FF2B5EF4-FFF2-40B4-BE49-F238E27FC236}">
                <a16:creationId xmlns:a16="http://schemas.microsoft.com/office/drawing/2014/main" id="{DFB5C9CA-A4DD-E3CD-14BD-B4B47F01BF20}"/>
              </a:ext>
            </a:extLst>
          </p:cNvPr>
          <p:cNvSpPr txBox="1"/>
          <p:nvPr/>
        </p:nvSpPr>
        <p:spPr>
          <a:xfrm>
            <a:off x="315684" y="1419088"/>
            <a:ext cx="4887684" cy="738664"/>
          </a:xfrm>
          <a:prstGeom prst="rect">
            <a:avLst/>
          </a:prstGeom>
          <a:solidFill>
            <a:srgbClr val="002060"/>
          </a:solidFill>
        </p:spPr>
        <p:txBody>
          <a:bodyPr wrap="square" rtlCol="0">
            <a:spAutoFit/>
          </a:bodyPr>
          <a:lstStyle/>
          <a:p>
            <a:r>
              <a:rPr lang="en-US" sz="1400" dirty="0">
                <a:solidFill>
                  <a:schemeClr val="bg1"/>
                </a:solidFill>
              </a:rPr>
              <a:t>I stopped created JIRA tickets, because the ones I was creating kept getting lost. I now just let Erin know what is being asked for, and let her manage JIRA completely.</a:t>
            </a:r>
          </a:p>
        </p:txBody>
      </p:sp>
      <p:sp>
        <p:nvSpPr>
          <p:cNvPr id="4" name="TextBox 3">
            <a:extLst>
              <a:ext uri="{FF2B5EF4-FFF2-40B4-BE49-F238E27FC236}">
                <a16:creationId xmlns:a16="http://schemas.microsoft.com/office/drawing/2014/main" id="{A156AC49-28DF-BE72-22A9-0CF0F7B9F4A2}"/>
              </a:ext>
            </a:extLst>
          </p:cNvPr>
          <p:cNvSpPr txBox="1"/>
          <p:nvPr/>
        </p:nvSpPr>
        <p:spPr>
          <a:xfrm>
            <a:off x="315684" y="2294586"/>
            <a:ext cx="4887684" cy="738664"/>
          </a:xfrm>
          <a:prstGeom prst="rect">
            <a:avLst/>
          </a:prstGeom>
          <a:solidFill>
            <a:srgbClr val="002060"/>
          </a:solidFill>
        </p:spPr>
        <p:txBody>
          <a:bodyPr wrap="square" rtlCol="0">
            <a:spAutoFit/>
          </a:bodyPr>
          <a:lstStyle/>
          <a:p>
            <a:r>
              <a:rPr lang="en-US" sz="1400" dirty="0">
                <a:solidFill>
                  <a:schemeClr val="bg1"/>
                </a:solidFill>
              </a:rPr>
              <a:t>To supplement, we added two slack channels for stakeholder engagement (</a:t>
            </a:r>
            <a:r>
              <a:rPr lang="en-US" sz="1400" dirty="0" err="1">
                <a:solidFill>
                  <a:schemeClr val="bg1"/>
                </a:solidFill>
              </a:rPr>
              <a:t>hr</a:t>
            </a:r>
            <a:r>
              <a:rPr lang="en-US" sz="1400" dirty="0">
                <a:solidFill>
                  <a:schemeClr val="bg1"/>
                </a:solidFill>
              </a:rPr>
              <a:t>-</a:t>
            </a:r>
            <a:r>
              <a:rPr lang="en-US" sz="1400" dirty="0" err="1">
                <a:solidFill>
                  <a:schemeClr val="bg1"/>
                </a:solidFill>
              </a:rPr>
              <a:t>datamart</a:t>
            </a:r>
            <a:r>
              <a:rPr lang="en-US" sz="1400" dirty="0">
                <a:solidFill>
                  <a:schemeClr val="bg1"/>
                </a:solidFill>
              </a:rPr>
              <a:t>-support) and for internal team comms (</a:t>
            </a:r>
            <a:r>
              <a:rPr lang="en-US" sz="1400" dirty="0" err="1">
                <a:solidFill>
                  <a:schemeClr val="bg1"/>
                </a:solidFill>
              </a:rPr>
              <a:t>hr</a:t>
            </a:r>
            <a:r>
              <a:rPr lang="en-US" sz="1400" dirty="0">
                <a:solidFill>
                  <a:schemeClr val="bg1"/>
                </a:solidFill>
              </a:rPr>
              <a:t>-</a:t>
            </a:r>
            <a:r>
              <a:rPr lang="en-US" sz="1400" dirty="0" err="1">
                <a:solidFill>
                  <a:schemeClr val="bg1"/>
                </a:solidFill>
              </a:rPr>
              <a:t>datamart</a:t>
            </a:r>
            <a:r>
              <a:rPr lang="en-US" sz="1400" dirty="0">
                <a:solidFill>
                  <a:schemeClr val="bg1"/>
                </a:solidFill>
              </a:rPr>
              <a:t>-team).</a:t>
            </a:r>
          </a:p>
        </p:txBody>
      </p:sp>
      <p:sp>
        <p:nvSpPr>
          <p:cNvPr id="2" name="TextBox 1">
            <a:extLst>
              <a:ext uri="{FF2B5EF4-FFF2-40B4-BE49-F238E27FC236}">
                <a16:creationId xmlns:a16="http://schemas.microsoft.com/office/drawing/2014/main" id="{C5202A18-D480-6651-CB1F-01B19757C2CC}"/>
              </a:ext>
            </a:extLst>
          </p:cNvPr>
          <p:cNvSpPr txBox="1"/>
          <p:nvPr/>
        </p:nvSpPr>
        <p:spPr>
          <a:xfrm>
            <a:off x="315684" y="3199864"/>
            <a:ext cx="4887684" cy="1169551"/>
          </a:xfrm>
          <a:prstGeom prst="rect">
            <a:avLst/>
          </a:prstGeom>
          <a:solidFill>
            <a:srgbClr val="002060"/>
          </a:solidFill>
        </p:spPr>
        <p:txBody>
          <a:bodyPr wrap="square" rtlCol="0">
            <a:spAutoFit/>
          </a:bodyPr>
          <a:lstStyle/>
          <a:p>
            <a:r>
              <a:rPr lang="en-US" sz="1400" dirty="0">
                <a:solidFill>
                  <a:schemeClr val="bg1"/>
                </a:solidFill>
              </a:rPr>
              <a:t>In the team slack channel, the team does not respond or get any sort of response back to me / stakeholders. Last sprint, I asked for what things we could commit to from a Data Mart team, and I got no response, and none of the three things I mentioned as top priorities got delivered.</a:t>
            </a:r>
          </a:p>
        </p:txBody>
      </p:sp>
      <p:pic>
        <p:nvPicPr>
          <p:cNvPr id="3" name="Picture 2">
            <a:extLst>
              <a:ext uri="{FF2B5EF4-FFF2-40B4-BE49-F238E27FC236}">
                <a16:creationId xmlns:a16="http://schemas.microsoft.com/office/drawing/2014/main" id="{9A3C077B-63BF-FF7E-9583-861C60DEA315}"/>
              </a:ext>
            </a:extLst>
          </p:cNvPr>
          <p:cNvPicPr>
            <a:picLocks noChangeAspect="1"/>
          </p:cNvPicPr>
          <p:nvPr/>
        </p:nvPicPr>
        <p:blipFill>
          <a:blip r:embed="rId2"/>
          <a:stretch>
            <a:fillRect/>
          </a:stretch>
        </p:blipFill>
        <p:spPr>
          <a:xfrm>
            <a:off x="7481829" y="850135"/>
            <a:ext cx="4235510" cy="5745897"/>
          </a:xfrm>
          <a:prstGeom prst="rect">
            <a:avLst/>
          </a:prstGeom>
        </p:spPr>
      </p:pic>
      <p:sp>
        <p:nvSpPr>
          <p:cNvPr id="5" name="TextBox 4">
            <a:extLst>
              <a:ext uri="{FF2B5EF4-FFF2-40B4-BE49-F238E27FC236}">
                <a16:creationId xmlns:a16="http://schemas.microsoft.com/office/drawing/2014/main" id="{93C8ABA3-070C-9357-0CCE-3E88B86B605E}"/>
              </a:ext>
            </a:extLst>
          </p:cNvPr>
          <p:cNvSpPr txBox="1"/>
          <p:nvPr/>
        </p:nvSpPr>
        <p:spPr>
          <a:xfrm>
            <a:off x="315684" y="4536029"/>
            <a:ext cx="4887684" cy="523220"/>
          </a:xfrm>
          <a:prstGeom prst="rect">
            <a:avLst/>
          </a:prstGeom>
          <a:solidFill>
            <a:srgbClr val="002060"/>
          </a:solidFill>
        </p:spPr>
        <p:txBody>
          <a:bodyPr wrap="square" rtlCol="0">
            <a:spAutoFit/>
          </a:bodyPr>
          <a:lstStyle/>
          <a:p>
            <a:r>
              <a:rPr lang="en-US" sz="1400" dirty="0">
                <a:solidFill>
                  <a:schemeClr val="bg1"/>
                </a:solidFill>
              </a:rPr>
              <a:t>I still do not know what Kronos objects are being worked on at this time, nor do I know what ETA to expect for those objects.</a:t>
            </a:r>
          </a:p>
        </p:txBody>
      </p:sp>
      <p:sp>
        <p:nvSpPr>
          <p:cNvPr id="6" name="TextBox 5">
            <a:extLst>
              <a:ext uri="{FF2B5EF4-FFF2-40B4-BE49-F238E27FC236}">
                <a16:creationId xmlns:a16="http://schemas.microsoft.com/office/drawing/2014/main" id="{36D51FAC-68A4-81B0-2E27-5A781690EF92}"/>
              </a:ext>
            </a:extLst>
          </p:cNvPr>
          <p:cNvSpPr txBox="1"/>
          <p:nvPr/>
        </p:nvSpPr>
        <p:spPr>
          <a:xfrm>
            <a:off x="315684" y="5248355"/>
            <a:ext cx="4887684" cy="954107"/>
          </a:xfrm>
          <a:prstGeom prst="rect">
            <a:avLst/>
          </a:prstGeom>
          <a:solidFill>
            <a:srgbClr val="FFFF00"/>
          </a:solidFill>
        </p:spPr>
        <p:txBody>
          <a:bodyPr wrap="square" rtlCol="0">
            <a:spAutoFit/>
          </a:bodyPr>
          <a:lstStyle/>
          <a:p>
            <a:r>
              <a:rPr lang="en-US" sz="1400" dirty="0"/>
              <a:t>At this point, I have no confidence in a sprint, nor do I commit any sort of timelines to my stakeholders, because this team does not deliver in any sort of standard cadence, nor do they meet timelines.</a:t>
            </a:r>
          </a:p>
        </p:txBody>
      </p:sp>
    </p:spTree>
    <p:extLst>
      <p:ext uri="{BB962C8B-B14F-4D97-AF65-F5344CB8AC3E}">
        <p14:creationId xmlns:p14="http://schemas.microsoft.com/office/powerpoint/2010/main" val="1076855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185058" y="328817"/>
            <a:ext cx="11691258" cy="646331"/>
          </a:xfrm>
          <a:prstGeom prst="rect">
            <a:avLst/>
          </a:prstGeom>
          <a:noFill/>
        </p:spPr>
        <p:txBody>
          <a:bodyPr wrap="square" rtlCol="0">
            <a:spAutoFit/>
          </a:bodyPr>
          <a:lstStyle/>
          <a:p>
            <a:r>
              <a:rPr lang="en-US" sz="3600" dirty="0"/>
              <a:t>Example 6: JIRA Stats - Velocity</a:t>
            </a:r>
          </a:p>
        </p:txBody>
      </p:sp>
      <p:sp>
        <p:nvSpPr>
          <p:cNvPr id="18" name="TextBox 17">
            <a:extLst>
              <a:ext uri="{FF2B5EF4-FFF2-40B4-BE49-F238E27FC236}">
                <a16:creationId xmlns:a16="http://schemas.microsoft.com/office/drawing/2014/main" id="{DFB5C9CA-A4DD-E3CD-14BD-B4B47F01BF20}"/>
              </a:ext>
            </a:extLst>
          </p:cNvPr>
          <p:cNvSpPr txBox="1"/>
          <p:nvPr/>
        </p:nvSpPr>
        <p:spPr>
          <a:xfrm>
            <a:off x="315684" y="1419088"/>
            <a:ext cx="4887684" cy="307777"/>
          </a:xfrm>
          <a:prstGeom prst="rect">
            <a:avLst/>
          </a:prstGeom>
          <a:solidFill>
            <a:srgbClr val="002060"/>
          </a:solidFill>
        </p:spPr>
        <p:txBody>
          <a:bodyPr wrap="square" rtlCol="0">
            <a:spAutoFit/>
          </a:bodyPr>
          <a:lstStyle/>
          <a:p>
            <a:r>
              <a:rPr lang="en-US" sz="1400" dirty="0">
                <a:solidFill>
                  <a:schemeClr val="bg1"/>
                </a:solidFill>
              </a:rPr>
              <a:t>No consistency in terms of velocity</a:t>
            </a:r>
          </a:p>
        </p:txBody>
      </p:sp>
      <p:sp>
        <p:nvSpPr>
          <p:cNvPr id="4" name="TextBox 3">
            <a:extLst>
              <a:ext uri="{FF2B5EF4-FFF2-40B4-BE49-F238E27FC236}">
                <a16:creationId xmlns:a16="http://schemas.microsoft.com/office/drawing/2014/main" id="{A156AC49-28DF-BE72-22A9-0CF0F7B9F4A2}"/>
              </a:ext>
            </a:extLst>
          </p:cNvPr>
          <p:cNvSpPr txBox="1"/>
          <p:nvPr/>
        </p:nvSpPr>
        <p:spPr>
          <a:xfrm>
            <a:off x="315684" y="1941163"/>
            <a:ext cx="4887684" cy="954107"/>
          </a:xfrm>
          <a:prstGeom prst="rect">
            <a:avLst/>
          </a:prstGeom>
          <a:solidFill>
            <a:srgbClr val="002060"/>
          </a:solidFill>
        </p:spPr>
        <p:txBody>
          <a:bodyPr wrap="square" rtlCol="0">
            <a:spAutoFit/>
          </a:bodyPr>
          <a:lstStyle/>
          <a:p>
            <a:r>
              <a:rPr lang="en-US" sz="1400" dirty="0">
                <a:solidFill>
                  <a:schemeClr val="bg1"/>
                </a:solidFill>
              </a:rPr>
              <a:t>Most of these stories are technical back end (lately, and don’t have immediate business impact or value) – We need to do these for scalability, but we also aren’t delivering new business value right now</a:t>
            </a:r>
          </a:p>
        </p:txBody>
      </p:sp>
      <p:pic>
        <p:nvPicPr>
          <p:cNvPr id="11" name="Picture 10">
            <a:extLst>
              <a:ext uri="{FF2B5EF4-FFF2-40B4-BE49-F238E27FC236}">
                <a16:creationId xmlns:a16="http://schemas.microsoft.com/office/drawing/2014/main" id="{399AB06C-9C79-798B-B40E-D6BDEF1F3A43}"/>
              </a:ext>
            </a:extLst>
          </p:cNvPr>
          <p:cNvPicPr>
            <a:picLocks noChangeAspect="1"/>
          </p:cNvPicPr>
          <p:nvPr/>
        </p:nvPicPr>
        <p:blipFill>
          <a:blip r:embed="rId2"/>
          <a:stretch>
            <a:fillRect/>
          </a:stretch>
        </p:blipFill>
        <p:spPr>
          <a:xfrm>
            <a:off x="5301342" y="1106344"/>
            <a:ext cx="7772400" cy="46453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65894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F125D49-4E29-BDC0-5306-D71006926DCD}"/>
              </a:ext>
            </a:extLst>
          </p:cNvPr>
          <p:cNvSpPr txBox="1"/>
          <p:nvPr/>
        </p:nvSpPr>
        <p:spPr>
          <a:xfrm>
            <a:off x="185058" y="328817"/>
            <a:ext cx="11691258" cy="646331"/>
          </a:xfrm>
          <a:prstGeom prst="rect">
            <a:avLst/>
          </a:prstGeom>
          <a:noFill/>
        </p:spPr>
        <p:txBody>
          <a:bodyPr wrap="square" rtlCol="0">
            <a:spAutoFit/>
          </a:bodyPr>
          <a:lstStyle/>
          <a:p>
            <a:r>
              <a:rPr lang="en-US" sz="3600" dirty="0"/>
              <a:t>Example 7: JIRA Stats – User Story Analysis</a:t>
            </a:r>
          </a:p>
        </p:txBody>
      </p:sp>
      <p:sp>
        <p:nvSpPr>
          <p:cNvPr id="18" name="TextBox 17">
            <a:extLst>
              <a:ext uri="{FF2B5EF4-FFF2-40B4-BE49-F238E27FC236}">
                <a16:creationId xmlns:a16="http://schemas.microsoft.com/office/drawing/2014/main" id="{DFB5C9CA-A4DD-E3CD-14BD-B4B47F01BF20}"/>
              </a:ext>
            </a:extLst>
          </p:cNvPr>
          <p:cNvSpPr txBox="1"/>
          <p:nvPr/>
        </p:nvSpPr>
        <p:spPr>
          <a:xfrm>
            <a:off x="182334" y="968207"/>
            <a:ext cx="2447925" cy="2031325"/>
          </a:xfrm>
          <a:prstGeom prst="rect">
            <a:avLst/>
          </a:prstGeom>
          <a:solidFill>
            <a:srgbClr val="002060"/>
          </a:solidFill>
        </p:spPr>
        <p:txBody>
          <a:bodyPr wrap="square" rtlCol="0">
            <a:spAutoFit/>
          </a:bodyPr>
          <a:lstStyle/>
          <a:p>
            <a:r>
              <a:rPr lang="en-US" sz="1400" dirty="0">
                <a:solidFill>
                  <a:schemeClr val="bg1"/>
                </a:solidFill>
              </a:rPr>
              <a:t>Looking at the last 6 sprints (and even more…just showing 6 on the screenshot), it looks like we haven’t delivered anything in quite awhile. Purple ones are just admin tasks – setting permissions. Yellow ones are Interviews for the CWs</a:t>
            </a:r>
          </a:p>
        </p:txBody>
      </p:sp>
      <p:sp>
        <p:nvSpPr>
          <p:cNvPr id="4" name="TextBox 3">
            <a:extLst>
              <a:ext uri="{FF2B5EF4-FFF2-40B4-BE49-F238E27FC236}">
                <a16:creationId xmlns:a16="http://schemas.microsoft.com/office/drawing/2014/main" id="{A156AC49-28DF-BE72-22A9-0CF0F7B9F4A2}"/>
              </a:ext>
            </a:extLst>
          </p:cNvPr>
          <p:cNvSpPr txBox="1"/>
          <p:nvPr/>
        </p:nvSpPr>
        <p:spPr>
          <a:xfrm>
            <a:off x="182334" y="3065052"/>
            <a:ext cx="2447925" cy="1600438"/>
          </a:xfrm>
          <a:prstGeom prst="rect">
            <a:avLst/>
          </a:prstGeom>
          <a:solidFill>
            <a:srgbClr val="002060"/>
          </a:solidFill>
        </p:spPr>
        <p:txBody>
          <a:bodyPr wrap="square" rtlCol="0">
            <a:spAutoFit/>
          </a:bodyPr>
          <a:lstStyle/>
          <a:p>
            <a:r>
              <a:rPr lang="en-US" sz="1400" dirty="0">
                <a:solidFill>
                  <a:schemeClr val="bg1"/>
                </a:solidFill>
              </a:rPr>
              <a:t>Furthermore, if you look at the average time to resolve, those issues have some astounding # of days to completion. It routinely takes us months for things to get done, and multiple sprints for each story</a:t>
            </a:r>
          </a:p>
        </p:txBody>
      </p:sp>
      <p:pic>
        <p:nvPicPr>
          <p:cNvPr id="2" name="Picture 1">
            <a:extLst>
              <a:ext uri="{FF2B5EF4-FFF2-40B4-BE49-F238E27FC236}">
                <a16:creationId xmlns:a16="http://schemas.microsoft.com/office/drawing/2014/main" id="{5C796441-9530-44A3-4FEA-9AEED280CBD2}"/>
              </a:ext>
            </a:extLst>
          </p:cNvPr>
          <p:cNvPicPr>
            <a:picLocks noChangeAspect="1"/>
          </p:cNvPicPr>
          <p:nvPr/>
        </p:nvPicPr>
        <p:blipFill>
          <a:blip r:embed="rId2"/>
          <a:stretch>
            <a:fillRect/>
          </a:stretch>
        </p:blipFill>
        <p:spPr>
          <a:xfrm>
            <a:off x="2759526" y="968207"/>
            <a:ext cx="11005457" cy="5852503"/>
          </a:xfrm>
          <a:prstGeom prst="rect">
            <a:avLst/>
          </a:prstGeom>
        </p:spPr>
      </p:pic>
      <p:sp>
        <p:nvSpPr>
          <p:cNvPr id="5" name="TextBox 4">
            <a:extLst>
              <a:ext uri="{FF2B5EF4-FFF2-40B4-BE49-F238E27FC236}">
                <a16:creationId xmlns:a16="http://schemas.microsoft.com/office/drawing/2014/main" id="{681E8CFD-28AB-D2B6-F50C-5CC0BB2ACEEB}"/>
              </a:ext>
            </a:extLst>
          </p:cNvPr>
          <p:cNvSpPr txBox="1"/>
          <p:nvPr/>
        </p:nvSpPr>
        <p:spPr>
          <a:xfrm>
            <a:off x="182334" y="4741897"/>
            <a:ext cx="2447925" cy="2031325"/>
          </a:xfrm>
          <a:prstGeom prst="rect">
            <a:avLst/>
          </a:prstGeom>
          <a:solidFill>
            <a:srgbClr val="FFFF00"/>
          </a:solidFill>
        </p:spPr>
        <p:txBody>
          <a:bodyPr wrap="square" rtlCol="0">
            <a:spAutoFit/>
          </a:bodyPr>
          <a:lstStyle/>
          <a:p>
            <a:r>
              <a:rPr lang="en-US" sz="1400" dirty="0"/>
              <a:t>Given the state of the team, I can’t even really use the metrics to project out with any confidence what the team will actually be able to deliver going forward. I’ve just been trying to prioritize and wait – much more waterfall at this point rather than agile…</a:t>
            </a:r>
          </a:p>
        </p:txBody>
      </p:sp>
    </p:spTree>
    <p:extLst>
      <p:ext uri="{BB962C8B-B14F-4D97-AF65-F5344CB8AC3E}">
        <p14:creationId xmlns:p14="http://schemas.microsoft.com/office/powerpoint/2010/main" val="302769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954107"/>
          </a:xfrm>
          <a:prstGeom prst="rect">
            <a:avLst/>
          </a:prstGeom>
          <a:solidFill>
            <a:srgbClr val="002060"/>
          </a:solidFill>
        </p:spPr>
        <p:txBody>
          <a:bodyPr wrap="square" rtlCol="0">
            <a:spAutoFit/>
          </a:bodyPr>
          <a:lstStyle/>
          <a:p>
            <a:r>
              <a:rPr lang="en-US" sz="1400" b="1" dirty="0">
                <a:solidFill>
                  <a:schemeClr val="bg1"/>
                </a:solidFill>
              </a:rPr>
              <a:t>Background</a:t>
            </a:r>
            <a:r>
              <a:rPr lang="en-US" sz="1400" dirty="0">
                <a:solidFill>
                  <a:schemeClr val="bg1"/>
                </a:solidFill>
              </a:rPr>
              <a:t>: We made the decision to NOT go to prod before Peak, but do the development so that we could push to production when Peak lifted on December 6</a:t>
            </a:r>
            <a:r>
              <a:rPr lang="en-US" sz="1400" baseline="30000" dirty="0">
                <a:solidFill>
                  <a:schemeClr val="bg1"/>
                </a:solidFill>
              </a:rPr>
              <a:t>th</a:t>
            </a:r>
            <a:r>
              <a:rPr lang="en-US" sz="1400" dirty="0">
                <a:solidFill>
                  <a:schemeClr val="bg1"/>
                </a:solidFill>
              </a:rPr>
              <a:t>. This work was supposed to be done</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6345391" cy="646331"/>
          </a:xfrm>
          <a:prstGeom prst="rect">
            <a:avLst/>
          </a:prstGeom>
          <a:noFill/>
        </p:spPr>
        <p:txBody>
          <a:bodyPr wrap="none" rtlCol="0">
            <a:spAutoFit/>
          </a:bodyPr>
          <a:lstStyle/>
          <a:p>
            <a:r>
              <a:rPr lang="en-US" sz="3600" dirty="0"/>
              <a:t>Example 0: Prioritization of Work</a:t>
            </a:r>
          </a:p>
        </p:txBody>
      </p:sp>
      <p:sp>
        <p:nvSpPr>
          <p:cNvPr id="4" name="TextBox 3">
            <a:extLst>
              <a:ext uri="{FF2B5EF4-FFF2-40B4-BE49-F238E27FC236}">
                <a16:creationId xmlns:a16="http://schemas.microsoft.com/office/drawing/2014/main" id="{4258D3D2-2446-06C0-7908-D8FB6462EA0D}"/>
              </a:ext>
            </a:extLst>
          </p:cNvPr>
          <p:cNvSpPr txBox="1"/>
          <p:nvPr/>
        </p:nvSpPr>
        <p:spPr>
          <a:xfrm>
            <a:off x="217715" y="2049963"/>
            <a:ext cx="4887685" cy="1169551"/>
          </a:xfrm>
          <a:prstGeom prst="rect">
            <a:avLst/>
          </a:prstGeom>
          <a:solidFill>
            <a:srgbClr val="002060"/>
          </a:solidFill>
        </p:spPr>
        <p:txBody>
          <a:bodyPr wrap="square" rtlCol="0">
            <a:spAutoFit/>
          </a:bodyPr>
          <a:lstStyle/>
          <a:p>
            <a:r>
              <a:rPr lang="en-US" sz="1400" dirty="0">
                <a:solidFill>
                  <a:srgbClr val="FFFF00"/>
                </a:solidFill>
              </a:rPr>
              <a:t>I asked and prioritized on at least three separate occasions on the priority and asked for status updates….and the team committed to getting the data done in that sprint (Nov 16</a:t>
            </a:r>
            <a:r>
              <a:rPr lang="en-US" sz="1400" baseline="30000" dirty="0">
                <a:solidFill>
                  <a:srgbClr val="FFFF00"/>
                </a:solidFill>
              </a:rPr>
              <a:t>th</a:t>
            </a:r>
            <a:r>
              <a:rPr lang="en-US" sz="1400" dirty="0">
                <a:solidFill>
                  <a:srgbClr val="FFFF00"/>
                </a:solidFill>
              </a:rPr>
              <a:t>)….I made VERY clear what the business was prioritizing at this time, and what the team had committed to delivering…</a:t>
            </a:r>
          </a:p>
        </p:txBody>
      </p:sp>
      <p:sp>
        <p:nvSpPr>
          <p:cNvPr id="14" name="5-Point Star 13">
            <a:extLst>
              <a:ext uri="{FF2B5EF4-FFF2-40B4-BE49-F238E27FC236}">
                <a16:creationId xmlns:a16="http://schemas.microsoft.com/office/drawing/2014/main" id="{E695C303-75E4-6A71-849F-4D85732BA9B1}"/>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33FD65AE-8038-930D-1FC0-D297DD710E2E}"/>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sp>
        <p:nvSpPr>
          <p:cNvPr id="16" name="TextBox 15">
            <a:extLst>
              <a:ext uri="{FF2B5EF4-FFF2-40B4-BE49-F238E27FC236}">
                <a16:creationId xmlns:a16="http://schemas.microsoft.com/office/drawing/2014/main" id="{913AEEAB-1519-E67B-BE30-F081585DDBDC}"/>
              </a:ext>
            </a:extLst>
          </p:cNvPr>
          <p:cNvSpPr txBox="1"/>
          <p:nvPr/>
        </p:nvSpPr>
        <p:spPr>
          <a:xfrm>
            <a:off x="5900592" y="2117705"/>
            <a:ext cx="6100174" cy="369332"/>
          </a:xfrm>
          <a:prstGeom prst="rect">
            <a:avLst/>
          </a:prstGeom>
          <a:noFill/>
        </p:spPr>
        <p:txBody>
          <a:bodyPr wrap="square">
            <a:spAutoFit/>
          </a:bodyPr>
          <a:lstStyle/>
          <a:p>
            <a:r>
              <a:rPr lang="en-US" dirty="0"/>
              <a:t>https://</a:t>
            </a:r>
            <a:r>
              <a:rPr lang="en-US" dirty="0" err="1"/>
              <a:t>chewyinc.atlassian.net</a:t>
            </a:r>
            <a:r>
              <a:rPr lang="en-US" dirty="0"/>
              <a:t>/browse/WDAY-1151</a:t>
            </a:r>
          </a:p>
        </p:txBody>
      </p:sp>
      <p:pic>
        <p:nvPicPr>
          <p:cNvPr id="2" name="Picture 1">
            <a:extLst>
              <a:ext uri="{FF2B5EF4-FFF2-40B4-BE49-F238E27FC236}">
                <a16:creationId xmlns:a16="http://schemas.microsoft.com/office/drawing/2014/main" id="{83C05EBD-89F1-0BDA-A648-4A86EB2C3DCD}"/>
              </a:ext>
            </a:extLst>
          </p:cNvPr>
          <p:cNvPicPr>
            <a:picLocks noChangeAspect="1"/>
          </p:cNvPicPr>
          <p:nvPr/>
        </p:nvPicPr>
        <p:blipFill>
          <a:blip r:embed="rId2"/>
          <a:stretch>
            <a:fillRect/>
          </a:stretch>
        </p:blipFill>
        <p:spPr>
          <a:xfrm>
            <a:off x="5900592" y="855931"/>
            <a:ext cx="4914900" cy="111760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976EBFA-B75E-513D-D889-AEA537300F9D}"/>
              </a:ext>
            </a:extLst>
          </p:cNvPr>
          <p:cNvPicPr>
            <a:picLocks noChangeAspect="1"/>
          </p:cNvPicPr>
          <p:nvPr/>
        </p:nvPicPr>
        <p:blipFill>
          <a:blip r:embed="rId3"/>
          <a:stretch>
            <a:fillRect/>
          </a:stretch>
        </p:blipFill>
        <p:spPr>
          <a:xfrm>
            <a:off x="9630494" y="2988643"/>
            <a:ext cx="4687582" cy="4103914"/>
          </a:xfrm>
          <a:prstGeom prst="rect">
            <a:avLst/>
          </a:prstGeom>
        </p:spPr>
      </p:pic>
      <p:pic>
        <p:nvPicPr>
          <p:cNvPr id="6" name="Picture 5">
            <a:extLst>
              <a:ext uri="{FF2B5EF4-FFF2-40B4-BE49-F238E27FC236}">
                <a16:creationId xmlns:a16="http://schemas.microsoft.com/office/drawing/2014/main" id="{F07819AC-C6AD-6944-F1DF-B32317C389A2}"/>
              </a:ext>
            </a:extLst>
          </p:cNvPr>
          <p:cNvPicPr>
            <a:picLocks noChangeAspect="1"/>
          </p:cNvPicPr>
          <p:nvPr/>
        </p:nvPicPr>
        <p:blipFill>
          <a:blip r:embed="rId4"/>
          <a:stretch>
            <a:fillRect/>
          </a:stretch>
        </p:blipFill>
        <p:spPr>
          <a:xfrm>
            <a:off x="5159831" y="2531479"/>
            <a:ext cx="4783274" cy="4226789"/>
          </a:xfrm>
          <a:prstGeom prst="rect">
            <a:avLst/>
          </a:prstGeom>
        </p:spPr>
      </p:pic>
    </p:spTree>
    <p:extLst>
      <p:ext uri="{BB962C8B-B14F-4D97-AF65-F5344CB8AC3E}">
        <p14:creationId xmlns:p14="http://schemas.microsoft.com/office/powerpoint/2010/main" val="4075984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523220"/>
          </a:xfrm>
          <a:prstGeom prst="rect">
            <a:avLst/>
          </a:prstGeom>
          <a:solidFill>
            <a:srgbClr val="002060"/>
          </a:solidFill>
        </p:spPr>
        <p:txBody>
          <a:bodyPr wrap="square" rtlCol="0">
            <a:spAutoFit/>
          </a:bodyPr>
          <a:lstStyle/>
          <a:p>
            <a:r>
              <a:rPr lang="en-US" sz="1400" b="1" dirty="0">
                <a:solidFill>
                  <a:schemeClr val="bg1"/>
                </a:solidFill>
              </a:rPr>
              <a:t>Background</a:t>
            </a:r>
            <a:r>
              <a:rPr lang="en-US" sz="1400" dirty="0">
                <a:solidFill>
                  <a:schemeClr val="bg1"/>
                </a:solidFill>
              </a:rPr>
              <a:t>: When I came back on December 21</a:t>
            </a:r>
            <a:r>
              <a:rPr lang="en-US" sz="1400" baseline="30000" dirty="0">
                <a:solidFill>
                  <a:schemeClr val="bg1"/>
                </a:solidFill>
              </a:rPr>
              <a:t>st</a:t>
            </a:r>
            <a:r>
              <a:rPr lang="en-US" sz="1400" dirty="0">
                <a:solidFill>
                  <a:schemeClr val="bg1"/>
                </a:solidFill>
              </a:rPr>
              <a:t>, I was surprised to find that we STILL weren’t in production yet.</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6345391" cy="646331"/>
          </a:xfrm>
          <a:prstGeom prst="rect">
            <a:avLst/>
          </a:prstGeom>
          <a:noFill/>
        </p:spPr>
        <p:txBody>
          <a:bodyPr wrap="none" rtlCol="0">
            <a:spAutoFit/>
          </a:bodyPr>
          <a:lstStyle/>
          <a:p>
            <a:r>
              <a:rPr lang="en-US" sz="3600" dirty="0"/>
              <a:t>Example 0: Prioritization of Work</a:t>
            </a:r>
          </a:p>
        </p:txBody>
      </p:sp>
      <p:sp>
        <p:nvSpPr>
          <p:cNvPr id="14" name="5-Point Star 13">
            <a:extLst>
              <a:ext uri="{FF2B5EF4-FFF2-40B4-BE49-F238E27FC236}">
                <a16:creationId xmlns:a16="http://schemas.microsoft.com/office/drawing/2014/main" id="{E695C303-75E4-6A71-849F-4D85732BA9B1}"/>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33FD65AE-8038-930D-1FC0-D297DD710E2E}"/>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pic>
        <p:nvPicPr>
          <p:cNvPr id="3" name="Picture 2">
            <a:extLst>
              <a:ext uri="{FF2B5EF4-FFF2-40B4-BE49-F238E27FC236}">
                <a16:creationId xmlns:a16="http://schemas.microsoft.com/office/drawing/2014/main" id="{A8E86124-1118-FF8D-7A63-612AF741F5CB}"/>
              </a:ext>
            </a:extLst>
          </p:cNvPr>
          <p:cNvPicPr>
            <a:picLocks noChangeAspect="1"/>
          </p:cNvPicPr>
          <p:nvPr/>
        </p:nvPicPr>
        <p:blipFill>
          <a:blip r:embed="rId2"/>
          <a:stretch>
            <a:fillRect/>
          </a:stretch>
        </p:blipFill>
        <p:spPr>
          <a:xfrm>
            <a:off x="5348609" y="937678"/>
            <a:ext cx="6625677" cy="2442229"/>
          </a:xfrm>
          <a:prstGeom prst="rect">
            <a:avLst/>
          </a:prstGeom>
        </p:spPr>
      </p:pic>
      <p:sp>
        <p:nvSpPr>
          <p:cNvPr id="8" name="TextBox 7">
            <a:extLst>
              <a:ext uri="{FF2B5EF4-FFF2-40B4-BE49-F238E27FC236}">
                <a16:creationId xmlns:a16="http://schemas.microsoft.com/office/drawing/2014/main" id="{147F2F59-68E1-7564-2D8B-18DBB2CAA255}"/>
              </a:ext>
            </a:extLst>
          </p:cNvPr>
          <p:cNvSpPr txBox="1"/>
          <p:nvPr/>
        </p:nvSpPr>
        <p:spPr>
          <a:xfrm>
            <a:off x="217714" y="1635572"/>
            <a:ext cx="4887686" cy="1600438"/>
          </a:xfrm>
          <a:prstGeom prst="rect">
            <a:avLst/>
          </a:prstGeom>
          <a:solidFill>
            <a:srgbClr val="002060"/>
          </a:solidFill>
        </p:spPr>
        <p:txBody>
          <a:bodyPr wrap="square" rtlCol="0">
            <a:spAutoFit/>
          </a:bodyPr>
          <a:lstStyle/>
          <a:p>
            <a:r>
              <a:rPr lang="en-US" sz="1400" dirty="0">
                <a:solidFill>
                  <a:schemeClr val="bg1"/>
                </a:solidFill>
              </a:rPr>
              <a:t>In talking with the team, it turned out that somewhere along the way</a:t>
            </a:r>
            <a:r>
              <a:rPr lang="en-US" sz="1400" b="1" dirty="0">
                <a:solidFill>
                  <a:srgbClr val="FFFF00"/>
                </a:solidFill>
              </a:rPr>
              <a:t>, the team had stopped working on adding the new fields </a:t>
            </a:r>
            <a:r>
              <a:rPr lang="en-US" sz="1400" dirty="0">
                <a:solidFill>
                  <a:schemeClr val="bg1"/>
                </a:solidFill>
              </a:rPr>
              <a:t>(which was our top priority) and </a:t>
            </a:r>
            <a:r>
              <a:rPr lang="en-US" sz="1400" b="1" dirty="0">
                <a:solidFill>
                  <a:srgbClr val="FFFF00"/>
                </a:solidFill>
              </a:rPr>
              <a:t>had restarted the work on the refactor work </a:t>
            </a:r>
            <a:r>
              <a:rPr lang="en-US" sz="1400" dirty="0">
                <a:solidFill>
                  <a:schemeClr val="bg1"/>
                </a:solidFill>
              </a:rPr>
              <a:t>-- and had conflated the development of the two projects together…this change in prioritization is not documented anywhere (you won’t find it in JIRA), but apparently was done by direction from Kara</a:t>
            </a:r>
          </a:p>
        </p:txBody>
      </p:sp>
      <p:sp>
        <p:nvSpPr>
          <p:cNvPr id="9" name="TextBox 8">
            <a:extLst>
              <a:ext uri="{FF2B5EF4-FFF2-40B4-BE49-F238E27FC236}">
                <a16:creationId xmlns:a16="http://schemas.microsoft.com/office/drawing/2014/main" id="{8C18B3BE-39A0-1EEE-01A4-EE2A910C4DCB}"/>
              </a:ext>
            </a:extLst>
          </p:cNvPr>
          <p:cNvSpPr txBox="1"/>
          <p:nvPr/>
        </p:nvSpPr>
        <p:spPr>
          <a:xfrm>
            <a:off x="217713" y="3410684"/>
            <a:ext cx="4887686" cy="523220"/>
          </a:xfrm>
          <a:prstGeom prst="rect">
            <a:avLst/>
          </a:prstGeom>
          <a:solidFill>
            <a:srgbClr val="002060"/>
          </a:solidFill>
        </p:spPr>
        <p:txBody>
          <a:bodyPr wrap="square" rtlCol="0">
            <a:spAutoFit/>
          </a:bodyPr>
          <a:lstStyle/>
          <a:p>
            <a:r>
              <a:rPr lang="en-US" sz="1400" dirty="0">
                <a:solidFill>
                  <a:schemeClr val="bg1"/>
                </a:solidFill>
              </a:rPr>
              <a:t>Since the 21</a:t>
            </a:r>
            <a:r>
              <a:rPr lang="en-US" sz="1400" baseline="30000" dirty="0">
                <a:solidFill>
                  <a:schemeClr val="bg1"/>
                </a:solidFill>
              </a:rPr>
              <a:t>st</a:t>
            </a:r>
            <a:r>
              <a:rPr lang="en-US" sz="1400" dirty="0">
                <a:solidFill>
                  <a:schemeClr val="bg1"/>
                </a:solidFill>
              </a:rPr>
              <a:t>, we’ve reprioritized and are now pushing the fields to production this week.</a:t>
            </a:r>
          </a:p>
        </p:txBody>
      </p:sp>
      <p:sp>
        <p:nvSpPr>
          <p:cNvPr id="10" name="TextBox 9">
            <a:extLst>
              <a:ext uri="{FF2B5EF4-FFF2-40B4-BE49-F238E27FC236}">
                <a16:creationId xmlns:a16="http://schemas.microsoft.com/office/drawing/2014/main" id="{4786424D-FED1-AE00-61BB-456F759DCD2A}"/>
              </a:ext>
            </a:extLst>
          </p:cNvPr>
          <p:cNvSpPr txBox="1"/>
          <p:nvPr/>
        </p:nvSpPr>
        <p:spPr>
          <a:xfrm>
            <a:off x="217713" y="4130183"/>
            <a:ext cx="4887686" cy="1384995"/>
          </a:xfrm>
          <a:prstGeom prst="rect">
            <a:avLst/>
          </a:prstGeom>
          <a:solidFill>
            <a:srgbClr val="FFFF00"/>
          </a:solidFill>
        </p:spPr>
        <p:txBody>
          <a:bodyPr wrap="square" rtlCol="0">
            <a:spAutoFit/>
          </a:bodyPr>
          <a:lstStyle/>
          <a:p>
            <a:r>
              <a:rPr lang="en-US" sz="1400" b="1" dirty="0"/>
              <a:t>Takeaway</a:t>
            </a:r>
            <a:r>
              <a:rPr lang="en-US" sz="1400" dirty="0"/>
              <a:t>: Adding the fields was something that was not specifically prioritized by the business (until after the refactor) but was brought up as a parallel stop gap from the team. They committed to getting the dev work done in the November 16</a:t>
            </a:r>
            <a:r>
              <a:rPr lang="en-US" sz="1400" baseline="30000" dirty="0"/>
              <a:t>th</a:t>
            </a:r>
            <a:r>
              <a:rPr lang="en-US" sz="1400" dirty="0"/>
              <a:t> sprint, and deploying to prod post peak on December 9</a:t>
            </a:r>
            <a:r>
              <a:rPr lang="en-US" sz="1400" baseline="30000" dirty="0"/>
              <a:t>th</a:t>
            </a:r>
            <a:r>
              <a:rPr lang="en-US" sz="1400" dirty="0"/>
              <a:t>, but did not deliver to either of those dates.</a:t>
            </a:r>
          </a:p>
        </p:txBody>
      </p:sp>
    </p:spTree>
    <p:extLst>
      <p:ext uri="{BB962C8B-B14F-4D97-AF65-F5344CB8AC3E}">
        <p14:creationId xmlns:p14="http://schemas.microsoft.com/office/powerpoint/2010/main" val="616855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1169551"/>
          </a:xfrm>
          <a:prstGeom prst="rect">
            <a:avLst/>
          </a:prstGeom>
          <a:solidFill>
            <a:srgbClr val="002060"/>
          </a:solidFill>
        </p:spPr>
        <p:txBody>
          <a:bodyPr wrap="square" rtlCol="0">
            <a:spAutoFit/>
          </a:bodyPr>
          <a:lstStyle/>
          <a:p>
            <a:r>
              <a:rPr lang="en-US" sz="1400" dirty="0">
                <a:solidFill>
                  <a:schemeClr val="bg1"/>
                </a:solidFill>
              </a:rPr>
              <a:t>Furthermore, we have conversations in meetings to prioritize the work, and then the team still doesn’t know what they’re working on…the frustration is mounting all around, and that team needs some day to day leadership right now…especially with the vacuum created by Kara and Jim’s departures</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6345391" cy="646331"/>
          </a:xfrm>
          <a:prstGeom prst="rect">
            <a:avLst/>
          </a:prstGeom>
          <a:noFill/>
        </p:spPr>
        <p:txBody>
          <a:bodyPr wrap="none" rtlCol="0">
            <a:spAutoFit/>
          </a:bodyPr>
          <a:lstStyle/>
          <a:p>
            <a:r>
              <a:rPr lang="en-US" sz="3600" dirty="0"/>
              <a:t>Example 0: Prioritization of Work</a:t>
            </a:r>
          </a:p>
        </p:txBody>
      </p:sp>
      <p:sp>
        <p:nvSpPr>
          <p:cNvPr id="14" name="5-Point Star 13">
            <a:extLst>
              <a:ext uri="{FF2B5EF4-FFF2-40B4-BE49-F238E27FC236}">
                <a16:creationId xmlns:a16="http://schemas.microsoft.com/office/drawing/2014/main" id="{E695C303-75E4-6A71-849F-4D85732BA9B1}"/>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33FD65AE-8038-930D-1FC0-D297DD710E2E}"/>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pic>
        <p:nvPicPr>
          <p:cNvPr id="2" name="Picture 1">
            <a:extLst>
              <a:ext uri="{FF2B5EF4-FFF2-40B4-BE49-F238E27FC236}">
                <a16:creationId xmlns:a16="http://schemas.microsoft.com/office/drawing/2014/main" id="{34471188-F479-4856-E6AD-5E4B2E55E4CC}"/>
              </a:ext>
            </a:extLst>
          </p:cNvPr>
          <p:cNvPicPr>
            <a:picLocks noChangeAspect="1"/>
          </p:cNvPicPr>
          <p:nvPr/>
        </p:nvPicPr>
        <p:blipFill>
          <a:blip r:embed="rId2"/>
          <a:stretch>
            <a:fillRect/>
          </a:stretch>
        </p:blipFill>
        <p:spPr>
          <a:xfrm>
            <a:off x="5397225" y="4856230"/>
            <a:ext cx="5281662" cy="1881247"/>
          </a:xfrm>
          <a:prstGeom prst="rect">
            <a:avLst/>
          </a:prstGeom>
        </p:spPr>
      </p:pic>
      <p:sp>
        <p:nvSpPr>
          <p:cNvPr id="4" name="TextBox 3">
            <a:extLst>
              <a:ext uri="{FF2B5EF4-FFF2-40B4-BE49-F238E27FC236}">
                <a16:creationId xmlns:a16="http://schemas.microsoft.com/office/drawing/2014/main" id="{9E597967-6D0D-8B5D-0E60-CC68273ED503}"/>
              </a:ext>
            </a:extLst>
          </p:cNvPr>
          <p:cNvSpPr txBox="1"/>
          <p:nvPr/>
        </p:nvSpPr>
        <p:spPr>
          <a:xfrm>
            <a:off x="217714" y="2315836"/>
            <a:ext cx="4887686" cy="1384995"/>
          </a:xfrm>
          <a:prstGeom prst="rect">
            <a:avLst/>
          </a:prstGeom>
          <a:solidFill>
            <a:srgbClr val="002060"/>
          </a:solidFill>
        </p:spPr>
        <p:txBody>
          <a:bodyPr wrap="square" rtlCol="0">
            <a:spAutoFit/>
          </a:bodyPr>
          <a:lstStyle/>
          <a:p>
            <a:r>
              <a:rPr lang="en-US" sz="1400" dirty="0">
                <a:solidFill>
                  <a:schemeClr val="bg1"/>
                </a:solidFill>
              </a:rPr>
              <a:t>Shand is having to step in and help with the contractors, but the sole reason we budgeted for and got contractors was to *free up* our developers to work on their tasks and not have to get pulled into all the technical details….</a:t>
            </a:r>
          </a:p>
          <a:p>
            <a:endParaRPr lang="en-US" sz="1400" b="1" dirty="0">
              <a:solidFill>
                <a:srgbClr val="FFFF00"/>
              </a:solidFill>
            </a:endParaRPr>
          </a:p>
          <a:p>
            <a:r>
              <a:rPr lang="en-US" sz="1400" b="1" dirty="0">
                <a:solidFill>
                  <a:srgbClr val="FFFF00"/>
                </a:solidFill>
              </a:rPr>
              <a:t>Who is managing the contractors now if Kara is gone?</a:t>
            </a:r>
          </a:p>
        </p:txBody>
      </p:sp>
      <p:pic>
        <p:nvPicPr>
          <p:cNvPr id="5" name="Picture 4">
            <a:extLst>
              <a:ext uri="{FF2B5EF4-FFF2-40B4-BE49-F238E27FC236}">
                <a16:creationId xmlns:a16="http://schemas.microsoft.com/office/drawing/2014/main" id="{65B05A82-8360-AACA-6FD0-08D7EDEDF370}"/>
              </a:ext>
            </a:extLst>
          </p:cNvPr>
          <p:cNvPicPr>
            <a:picLocks noChangeAspect="1"/>
          </p:cNvPicPr>
          <p:nvPr/>
        </p:nvPicPr>
        <p:blipFill>
          <a:blip r:embed="rId3"/>
          <a:stretch>
            <a:fillRect/>
          </a:stretch>
        </p:blipFill>
        <p:spPr>
          <a:xfrm>
            <a:off x="5397225" y="711758"/>
            <a:ext cx="5281662" cy="3651082"/>
          </a:xfrm>
          <a:prstGeom prst="rect">
            <a:avLst/>
          </a:prstGeom>
        </p:spPr>
      </p:pic>
    </p:spTree>
    <p:extLst>
      <p:ext uri="{BB962C8B-B14F-4D97-AF65-F5344CB8AC3E}">
        <p14:creationId xmlns:p14="http://schemas.microsoft.com/office/powerpoint/2010/main" val="3548633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F5D48E-65F3-E6DC-F035-09C9BE13E51C}"/>
              </a:ext>
            </a:extLst>
          </p:cNvPr>
          <p:cNvSpPr txBox="1"/>
          <p:nvPr/>
        </p:nvSpPr>
        <p:spPr>
          <a:xfrm>
            <a:off x="217714" y="5764964"/>
            <a:ext cx="6096000" cy="923330"/>
          </a:xfrm>
          <a:prstGeom prst="rect">
            <a:avLst/>
          </a:prstGeom>
          <a:noFill/>
        </p:spPr>
        <p:txBody>
          <a:bodyPr wrap="square">
            <a:spAutoFit/>
          </a:bodyPr>
          <a:lstStyle/>
          <a:p>
            <a:r>
              <a:rPr lang="en-US" dirty="0">
                <a:hlinkClick r:id="rId2"/>
              </a:rPr>
              <a:t>https://chewyinc.atlassian.net/browse/WDAY-1164?atlOrigin=eyJpIjoiZDU1Zjc3YjIyMjE4NGExMmE4YTlhZDcyYzFhNWY4YTEiLCJwIjoiaiJ9</a:t>
            </a:r>
            <a:endParaRPr lang="en-US" dirty="0"/>
          </a:p>
        </p:txBody>
      </p:sp>
      <p:pic>
        <p:nvPicPr>
          <p:cNvPr id="6" name="Picture 5">
            <a:extLst>
              <a:ext uri="{FF2B5EF4-FFF2-40B4-BE49-F238E27FC236}">
                <a16:creationId xmlns:a16="http://schemas.microsoft.com/office/drawing/2014/main" id="{C5AA21E3-6A3C-D5C1-AB02-FBEBA7988F34}"/>
              </a:ext>
            </a:extLst>
          </p:cNvPr>
          <p:cNvPicPr>
            <a:picLocks noChangeAspect="1"/>
          </p:cNvPicPr>
          <p:nvPr/>
        </p:nvPicPr>
        <p:blipFill>
          <a:blip r:embed="rId3"/>
          <a:stretch>
            <a:fillRect/>
          </a:stretch>
        </p:blipFill>
        <p:spPr>
          <a:xfrm>
            <a:off x="5279572" y="937678"/>
            <a:ext cx="7772400" cy="4112451"/>
          </a:xfrm>
          <a:prstGeom prst="rect">
            <a:avLst/>
          </a:prstGeom>
        </p:spPr>
      </p:pic>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523220"/>
          </a:xfrm>
          <a:prstGeom prst="rect">
            <a:avLst/>
          </a:prstGeom>
          <a:solidFill>
            <a:srgbClr val="002060"/>
          </a:solidFill>
        </p:spPr>
        <p:txBody>
          <a:bodyPr wrap="square" rtlCol="0">
            <a:spAutoFit/>
          </a:bodyPr>
          <a:lstStyle/>
          <a:p>
            <a:r>
              <a:rPr lang="en-US" sz="1400" dirty="0">
                <a:solidFill>
                  <a:schemeClr val="bg1"/>
                </a:solidFill>
              </a:rPr>
              <a:t>Created this user story on September 29</a:t>
            </a:r>
            <a:r>
              <a:rPr lang="en-US" sz="1400" baseline="30000" dirty="0">
                <a:solidFill>
                  <a:schemeClr val="bg1"/>
                </a:solidFill>
              </a:rPr>
              <a:t>th</a:t>
            </a:r>
            <a:r>
              <a:rPr lang="en-US" sz="1400" dirty="0">
                <a:solidFill>
                  <a:schemeClr val="bg1"/>
                </a:solidFill>
              </a:rPr>
              <a:t> with exact requirements on what we want to see with an example</a:t>
            </a:r>
          </a:p>
        </p:txBody>
      </p:sp>
      <p:sp>
        <p:nvSpPr>
          <p:cNvPr id="8" name="TextBox 7">
            <a:extLst>
              <a:ext uri="{FF2B5EF4-FFF2-40B4-BE49-F238E27FC236}">
                <a16:creationId xmlns:a16="http://schemas.microsoft.com/office/drawing/2014/main" id="{A0A62B60-EA85-2BED-80D1-8756A340B5D5}"/>
              </a:ext>
            </a:extLst>
          </p:cNvPr>
          <p:cNvSpPr txBox="1"/>
          <p:nvPr/>
        </p:nvSpPr>
        <p:spPr>
          <a:xfrm>
            <a:off x="217713" y="1652513"/>
            <a:ext cx="4887685" cy="523220"/>
          </a:xfrm>
          <a:prstGeom prst="rect">
            <a:avLst/>
          </a:prstGeom>
          <a:solidFill>
            <a:srgbClr val="002060"/>
          </a:solidFill>
        </p:spPr>
        <p:txBody>
          <a:bodyPr wrap="square" rtlCol="0">
            <a:spAutoFit/>
          </a:bodyPr>
          <a:lstStyle/>
          <a:p>
            <a:r>
              <a:rPr lang="en-US" sz="1400" dirty="0">
                <a:solidFill>
                  <a:schemeClr val="bg1"/>
                </a:solidFill>
              </a:rPr>
              <a:t>Story delivered on October 13</a:t>
            </a:r>
            <a:r>
              <a:rPr lang="en-US" sz="1400" baseline="30000" dirty="0">
                <a:solidFill>
                  <a:schemeClr val="bg1"/>
                </a:solidFill>
              </a:rPr>
              <a:t>th</a:t>
            </a:r>
            <a:r>
              <a:rPr lang="en-US" sz="1400" dirty="0">
                <a:solidFill>
                  <a:schemeClr val="bg1"/>
                </a:solidFill>
              </a:rPr>
              <a:t>, but </a:t>
            </a:r>
            <a:r>
              <a:rPr lang="en-US" sz="1400" b="1" dirty="0">
                <a:solidFill>
                  <a:schemeClr val="bg1"/>
                </a:solidFill>
              </a:rPr>
              <a:t>not even close </a:t>
            </a:r>
            <a:r>
              <a:rPr lang="en-US" sz="1400" dirty="0">
                <a:solidFill>
                  <a:schemeClr val="bg1"/>
                </a:solidFill>
              </a:rPr>
              <a:t>to requirements. Sent back to team on October 19</a:t>
            </a:r>
            <a:r>
              <a:rPr lang="en-US" sz="1400" baseline="30000" dirty="0">
                <a:solidFill>
                  <a:schemeClr val="bg1"/>
                </a:solidFill>
              </a:rPr>
              <a:t>th</a:t>
            </a:r>
            <a:r>
              <a:rPr lang="en-US" sz="1400" dirty="0">
                <a:solidFill>
                  <a:schemeClr val="bg1"/>
                </a:solidFill>
              </a:rPr>
              <a:t>.</a:t>
            </a:r>
          </a:p>
        </p:txBody>
      </p:sp>
      <p:sp>
        <p:nvSpPr>
          <p:cNvPr id="9" name="TextBox 8">
            <a:extLst>
              <a:ext uri="{FF2B5EF4-FFF2-40B4-BE49-F238E27FC236}">
                <a16:creationId xmlns:a16="http://schemas.microsoft.com/office/drawing/2014/main" id="{74C554F2-9F15-4722-AE41-31E730B557D4}"/>
              </a:ext>
            </a:extLst>
          </p:cNvPr>
          <p:cNvSpPr txBox="1"/>
          <p:nvPr/>
        </p:nvSpPr>
        <p:spPr>
          <a:xfrm>
            <a:off x="217713" y="2413678"/>
            <a:ext cx="4887684" cy="1169551"/>
          </a:xfrm>
          <a:prstGeom prst="rect">
            <a:avLst/>
          </a:prstGeom>
          <a:solidFill>
            <a:srgbClr val="002060"/>
          </a:solidFill>
        </p:spPr>
        <p:txBody>
          <a:bodyPr wrap="square" rtlCol="0">
            <a:spAutoFit/>
          </a:bodyPr>
          <a:lstStyle/>
          <a:p>
            <a:r>
              <a:rPr lang="en-US" sz="1400" dirty="0">
                <a:solidFill>
                  <a:schemeClr val="bg1"/>
                </a:solidFill>
              </a:rPr>
              <a:t>No communication about it, I just happened to be on a call on Nov 1</a:t>
            </a:r>
            <a:r>
              <a:rPr lang="en-US" sz="1400" baseline="30000" dirty="0">
                <a:solidFill>
                  <a:schemeClr val="bg1"/>
                </a:solidFill>
              </a:rPr>
              <a:t>st</a:t>
            </a:r>
            <a:r>
              <a:rPr lang="en-US" sz="1400" dirty="0">
                <a:solidFill>
                  <a:schemeClr val="bg1"/>
                </a:solidFill>
              </a:rPr>
              <a:t>, where they were discussing having issues with null values….I stepped in to give them some pointers on how to use Snowflake functions. Went as far as writing a piece of SQL to show them a working copy</a:t>
            </a:r>
          </a:p>
        </p:txBody>
      </p:sp>
      <p:sp>
        <p:nvSpPr>
          <p:cNvPr id="10" name="TextBox 9">
            <a:extLst>
              <a:ext uri="{FF2B5EF4-FFF2-40B4-BE49-F238E27FC236}">
                <a16:creationId xmlns:a16="http://schemas.microsoft.com/office/drawing/2014/main" id="{4D4BA171-9645-3CBB-1F40-E2C5D2F511F7}"/>
              </a:ext>
            </a:extLst>
          </p:cNvPr>
          <p:cNvSpPr txBox="1"/>
          <p:nvPr/>
        </p:nvSpPr>
        <p:spPr>
          <a:xfrm>
            <a:off x="217713" y="3805842"/>
            <a:ext cx="4887684" cy="523220"/>
          </a:xfrm>
          <a:prstGeom prst="rect">
            <a:avLst/>
          </a:prstGeom>
          <a:solidFill>
            <a:srgbClr val="002060"/>
          </a:solidFill>
        </p:spPr>
        <p:txBody>
          <a:bodyPr wrap="square" rtlCol="0">
            <a:spAutoFit/>
          </a:bodyPr>
          <a:lstStyle/>
          <a:p>
            <a:r>
              <a:rPr lang="en-US" sz="1400" dirty="0">
                <a:solidFill>
                  <a:schemeClr val="bg1"/>
                </a:solidFill>
              </a:rPr>
              <a:t> No comms at all, and I had to reach out on Nov 11</a:t>
            </a:r>
            <a:r>
              <a:rPr lang="en-US" sz="1400" baseline="30000" dirty="0">
                <a:solidFill>
                  <a:schemeClr val="bg1"/>
                </a:solidFill>
              </a:rPr>
              <a:t>th</a:t>
            </a:r>
            <a:r>
              <a:rPr lang="en-US" sz="1400" dirty="0">
                <a:solidFill>
                  <a:schemeClr val="bg1"/>
                </a:solidFill>
              </a:rPr>
              <a:t> to get a status update</a:t>
            </a:r>
          </a:p>
        </p:txBody>
      </p:sp>
      <p:sp>
        <p:nvSpPr>
          <p:cNvPr id="11" name="TextBox 10">
            <a:extLst>
              <a:ext uri="{FF2B5EF4-FFF2-40B4-BE49-F238E27FC236}">
                <a16:creationId xmlns:a16="http://schemas.microsoft.com/office/drawing/2014/main" id="{95F0B7DA-DF86-DC4D-6636-07BEBF352050}"/>
              </a:ext>
            </a:extLst>
          </p:cNvPr>
          <p:cNvSpPr txBox="1"/>
          <p:nvPr/>
        </p:nvSpPr>
        <p:spPr>
          <a:xfrm>
            <a:off x="217714" y="4566843"/>
            <a:ext cx="4887683" cy="954107"/>
          </a:xfrm>
          <a:prstGeom prst="rect">
            <a:avLst/>
          </a:prstGeom>
          <a:solidFill>
            <a:srgbClr val="002060"/>
          </a:solidFill>
        </p:spPr>
        <p:txBody>
          <a:bodyPr wrap="square" rtlCol="0">
            <a:spAutoFit/>
          </a:bodyPr>
          <a:lstStyle/>
          <a:p>
            <a:r>
              <a:rPr lang="en-US" sz="1400" dirty="0">
                <a:solidFill>
                  <a:schemeClr val="bg1"/>
                </a:solidFill>
              </a:rPr>
              <a:t>Finally delivered on Nov 23rd, but data is still not correct. Still working on the data…this card to add 6 simple fields to a view has taken more than 2 months, and not in production (and I already gave them working code they could use)</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7230954" cy="646331"/>
          </a:xfrm>
          <a:prstGeom prst="rect">
            <a:avLst/>
          </a:prstGeom>
          <a:noFill/>
        </p:spPr>
        <p:txBody>
          <a:bodyPr wrap="none" rtlCol="0">
            <a:spAutoFit/>
          </a:bodyPr>
          <a:lstStyle/>
          <a:p>
            <a:r>
              <a:rPr lang="en-US" sz="3600" dirty="0"/>
              <a:t>Example 1: Hire and Term Date Arrays</a:t>
            </a:r>
          </a:p>
        </p:txBody>
      </p:sp>
    </p:spTree>
    <p:extLst>
      <p:ext uri="{BB962C8B-B14F-4D97-AF65-F5344CB8AC3E}">
        <p14:creationId xmlns:p14="http://schemas.microsoft.com/office/powerpoint/2010/main" val="31260364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523220"/>
          </a:xfrm>
          <a:prstGeom prst="rect">
            <a:avLst/>
          </a:prstGeom>
          <a:solidFill>
            <a:srgbClr val="002060"/>
          </a:solidFill>
        </p:spPr>
        <p:txBody>
          <a:bodyPr wrap="square" rtlCol="0">
            <a:spAutoFit/>
          </a:bodyPr>
          <a:lstStyle/>
          <a:p>
            <a:r>
              <a:rPr lang="en-US" sz="1400" dirty="0">
                <a:solidFill>
                  <a:schemeClr val="bg1"/>
                </a:solidFill>
              </a:rPr>
              <a:t>Status still in “Approved for Production” on December 27</a:t>
            </a:r>
            <a:r>
              <a:rPr lang="en-US" sz="1400" baseline="30000" dirty="0">
                <a:solidFill>
                  <a:schemeClr val="bg1"/>
                </a:solidFill>
              </a:rPr>
              <a:t>th</a:t>
            </a:r>
            <a:r>
              <a:rPr lang="en-US" sz="1400" dirty="0">
                <a:solidFill>
                  <a:schemeClr val="bg1"/>
                </a:solidFill>
              </a:rPr>
              <a:t>, 2022, but deploy happened on December 23</a:t>
            </a:r>
            <a:r>
              <a:rPr lang="en-US" sz="1400" baseline="30000" dirty="0">
                <a:solidFill>
                  <a:schemeClr val="bg1"/>
                </a:solidFill>
              </a:rPr>
              <a:t>rd</a:t>
            </a:r>
            <a:r>
              <a:rPr lang="en-US" sz="1400" dirty="0">
                <a:solidFill>
                  <a:schemeClr val="bg1"/>
                </a:solidFill>
              </a:rPr>
              <a:t>, 2022</a:t>
            </a:r>
          </a:p>
        </p:txBody>
      </p:sp>
      <p:sp>
        <p:nvSpPr>
          <p:cNvPr id="8" name="TextBox 7">
            <a:extLst>
              <a:ext uri="{FF2B5EF4-FFF2-40B4-BE49-F238E27FC236}">
                <a16:creationId xmlns:a16="http://schemas.microsoft.com/office/drawing/2014/main" id="{A0A62B60-EA85-2BED-80D1-8756A340B5D5}"/>
              </a:ext>
            </a:extLst>
          </p:cNvPr>
          <p:cNvSpPr txBox="1"/>
          <p:nvPr/>
        </p:nvSpPr>
        <p:spPr>
          <a:xfrm>
            <a:off x="217713" y="1652513"/>
            <a:ext cx="4887685" cy="1169551"/>
          </a:xfrm>
          <a:prstGeom prst="rect">
            <a:avLst/>
          </a:prstGeom>
          <a:solidFill>
            <a:srgbClr val="002060"/>
          </a:solidFill>
        </p:spPr>
        <p:txBody>
          <a:bodyPr wrap="square" rtlCol="0">
            <a:spAutoFit/>
          </a:bodyPr>
          <a:lstStyle/>
          <a:p>
            <a:r>
              <a:rPr lang="en-US" sz="1400" dirty="0">
                <a:solidFill>
                  <a:schemeClr val="bg1"/>
                </a:solidFill>
              </a:rPr>
              <a:t>Deployed on December 23</a:t>
            </a:r>
            <a:r>
              <a:rPr lang="en-US" sz="1400" baseline="30000" dirty="0">
                <a:solidFill>
                  <a:schemeClr val="bg1"/>
                </a:solidFill>
              </a:rPr>
              <a:t>rd</a:t>
            </a:r>
            <a:r>
              <a:rPr lang="en-US" sz="1400" dirty="0">
                <a:solidFill>
                  <a:schemeClr val="bg1"/>
                </a:solidFill>
              </a:rPr>
              <a:t>, 2022, but while the new fields are correct, it seems they were added to an old view, so they dropped fields that were added in a deploy in October. </a:t>
            </a:r>
            <a:r>
              <a:rPr lang="en-US" sz="1400" b="1" dirty="0">
                <a:solidFill>
                  <a:srgbClr val="FFFF00"/>
                </a:solidFill>
              </a:rPr>
              <a:t>Those couple fields are mission critical fields, and caused Production Impacts to critical reports</a:t>
            </a:r>
          </a:p>
        </p:txBody>
      </p:sp>
      <p:sp>
        <p:nvSpPr>
          <p:cNvPr id="10" name="TextBox 9">
            <a:extLst>
              <a:ext uri="{FF2B5EF4-FFF2-40B4-BE49-F238E27FC236}">
                <a16:creationId xmlns:a16="http://schemas.microsoft.com/office/drawing/2014/main" id="{4D4BA171-9645-3CBB-1F40-E2C5D2F511F7}"/>
              </a:ext>
            </a:extLst>
          </p:cNvPr>
          <p:cNvSpPr txBox="1"/>
          <p:nvPr/>
        </p:nvSpPr>
        <p:spPr>
          <a:xfrm>
            <a:off x="217713" y="3013679"/>
            <a:ext cx="4887684" cy="954107"/>
          </a:xfrm>
          <a:prstGeom prst="rect">
            <a:avLst/>
          </a:prstGeom>
          <a:solidFill>
            <a:srgbClr val="002060"/>
          </a:solidFill>
        </p:spPr>
        <p:txBody>
          <a:bodyPr wrap="square" rtlCol="0">
            <a:spAutoFit/>
          </a:bodyPr>
          <a:lstStyle/>
          <a:p>
            <a:r>
              <a:rPr lang="en-US" sz="1400" dirty="0">
                <a:solidFill>
                  <a:schemeClr val="bg1"/>
                </a:solidFill>
              </a:rPr>
              <a:t>No notes or deployment notes in the Jira (although email sent alerting about the deployment up front, no status about the deployment or any updates on whether it was done, </a:t>
            </a:r>
            <a:r>
              <a:rPr lang="en-US" sz="1400" dirty="0" err="1">
                <a:solidFill>
                  <a:schemeClr val="bg1"/>
                </a:solidFill>
              </a:rPr>
              <a:t>etc</a:t>
            </a:r>
            <a:r>
              <a:rPr lang="en-US" sz="1400" dirty="0">
                <a:solidFill>
                  <a:schemeClr val="bg1"/>
                </a:solidFill>
              </a:rPr>
              <a:t> were tracked)</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7473008" cy="646331"/>
          </a:xfrm>
          <a:prstGeom prst="rect">
            <a:avLst/>
          </a:prstGeom>
          <a:noFill/>
        </p:spPr>
        <p:txBody>
          <a:bodyPr wrap="none" rtlCol="0">
            <a:spAutoFit/>
          </a:bodyPr>
          <a:lstStyle/>
          <a:p>
            <a:r>
              <a:rPr lang="en-US" sz="3600" dirty="0"/>
              <a:t>Example 1b: Hire and Term Date Arrays</a:t>
            </a:r>
          </a:p>
        </p:txBody>
      </p:sp>
      <p:pic>
        <p:nvPicPr>
          <p:cNvPr id="2" name="Picture 1">
            <a:extLst>
              <a:ext uri="{FF2B5EF4-FFF2-40B4-BE49-F238E27FC236}">
                <a16:creationId xmlns:a16="http://schemas.microsoft.com/office/drawing/2014/main" id="{21B01668-BC84-6D7E-B0B0-34C57E89F88C}"/>
              </a:ext>
            </a:extLst>
          </p:cNvPr>
          <p:cNvPicPr>
            <a:picLocks noChangeAspect="1"/>
          </p:cNvPicPr>
          <p:nvPr/>
        </p:nvPicPr>
        <p:blipFill>
          <a:blip r:embed="rId2"/>
          <a:stretch>
            <a:fillRect/>
          </a:stretch>
        </p:blipFill>
        <p:spPr>
          <a:xfrm>
            <a:off x="5105397" y="729325"/>
            <a:ext cx="7772400" cy="5035639"/>
          </a:xfrm>
          <a:prstGeom prst="rect">
            <a:avLst/>
          </a:prstGeom>
        </p:spPr>
      </p:pic>
      <p:pic>
        <p:nvPicPr>
          <p:cNvPr id="3" name="Picture 2">
            <a:extLst>
              <a:ext uri="{FF2B5EF4-FFF2-40B4-BE49-F238E27FC236}">
                <a16:creationId xmlns:a16="http://schemas.microsoft.com/office/drawing/2014/main" id="{8D58AB89-D700-2162-649C-2BCB216664A9}"/>
              </a:ext>
            </a:extLst>
          </p:cNvPr>
          <p:cNvPicPr>
            <a:picLocks noChangeAspect="1"/>
          </p:cNvPicPr>
          <p:nvPr/>
        </p:nvPicPr>
        <p:blipFill>
          <a:blip r:embed="rId3"/>
          <a:stretch>
            <a:fillRect/>
          </a:stretch>
        </p:blipFill>
        <p:spPr>
          <a:xfrm>
            <a:off x="8446943" y="1687800"/>
            <a:ext cx="3285023" cy="5035640"/>
          </a:xfrm>
          <a:prstGeom prst="rect">
            <a:avLst/>
          </a:prstGeom>
        </p:spPr>
      </p:pic>
      <p:sp>
        <p:nvSpPr>
          <p:cNvPr id="4" name="TextBox 3">
            <a:extLst>
              <a:ext uri="{FF2B5EF4-FFF2-40B4-BE49-F238E27FC236}">
                <a16:creationId xmlns:a16="http://schemas.microsoft.com/office/drawing/2014/main" id="{4258D3D2-2446-06C0-7908-D8FB6462EA0D}"/>
              </a:ext>
            </a:extLst>
          </p:cNvPr>
          <p:cNvSpPr txBox="1"/>
          <p:nvPr/>
        </p:nvSpPr>
        <p:spPr>
          <a:xfrm>
            <a:off x="217711" y="4159401"/>
            <a:ext cx="4887685" cy="954107"/>
          </a:xfrm>
          <a:prstGeom prst="rect">
            <a:avLst/>
          </a:prstGeom>
          <a:solidFill>
            <a:srgbClr val="002060"/>
          </a:solidFill>
        </p:spPr>
        <p:txBody>
          <a:bodyPr wrap="square" rtlCol="0">
            <a:spAutoFit/>
          </a:bodyPr>
          <a:lstStyle/>
          <a:p>
            <a:r>
              <a:rPr lang="en-US" sz="1400" dirty="0">
                <a:solidFill>
                  <a:srgbClr val="FFFF00"/>
                </a:solidFill>
              </a:rPr>
              <a:t>Production Reports were impacted and were down from Friday to Monday at 3:46PM (nearly 3.5 hours after reporting the issue). We had to call in Imran who reverted back even though he was out sick.</a:t>
            </a:r>
          </a:p>
        </p:txBody>
      </p:sp>
      <p:sp>
        <p:nvSpPr>
          <p:cNvPr id="13" name="TextBox 12">
            <a:extLst>
              <a:ext uri="{FF2B5EF4-FFF2-40B4-BE49-F238E27FC236}">
                <a16:creationId xmlns:a16="http://schemas.microsoft.com/office/drawing/2014/main" id="{9B430ED3-AF6E-A02E-70AC-B1175F91C8F9}"/>
              </a:ext>
            </a:extLst>
          </p:cNvPr>
          <p:cNvSpPr txBox="1"/>
          <p:nvPr/>
        </p:nvSpPr>
        <p:spPr>
          <a:xfrm>
            <a:off x="217711" y="5272522"/>
            <a:ext cx="4887685" cy="1169551"/>
          </a:xfrm>
          <a:prstGeom prst="rect">
            <a:avLst/>
          </a:prstGeom>
          <a:solidFill>
            <a:srgbClr val="002060"/>
          </a:solidFill>
        </p:spPr>
        <p:txBody>
          <a:bodyPr wrap="square" rtlCol="0">
            <a:spAutoFit/>
          </a:bodyPr>
          <a:lstStyle/>
          <a:p>
            <a:r>
              <a:rPr lang="en-US" sz="1400" dirty="0">
                <a:solidFill>
                  <a:srgbClr val="FFFF00"/>
                </a:solidFill>
              </a:rPr>
              <a:t>I asked several times last week whether we were sure we wanted to do a deploy around a holiday, and definitely should not have rushed something into production. We need to deliver, but more importantly, we need to deliver working and accurate products.</a:t>
            </a:r>
          </a:p>
        </p:txBody>
      </p:sp>
      <p:sp>
        <p:nvSpPr>
          <p:cNvPr id="14" name="5-Point Star 13">
            <a:extLst>
              <a:ext uri="{FF2B5EF4-FFF2-40B4-BE49-F238E27FC236}">
                <a16:creationId xmlns:a16="http://schemas.microsoft.com/office/drawing/2014/main" id="{E695C303-75E4-6A71-849F-4D85732BA9B1}"/>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5" name="TextBox 14">
            <a:extLst>
              <a:ext uri="{FF2B5EF4-FFF2-40B4-BE49-F238E27FC236}">
                <a16:creationId xmlns:a16="http://schemas.microsoft.com/office/drawing/2014/main" id="{33FD65AE-8038-930D-1FC0-D297DD710E2E}"/>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spTree>
    <p:extLst>
      <p:ext uri="{BB962C8B-B14F-4D97-AF65-F5344CB8AC3E}">
        <p14:creationId xmlns:p14="http://schemas.microsoft.com/office/powerpoint/2010/main" val="345156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7F5D48E-65F3-E6DC-F035-09C9BE13E51C}"/>
              </a:ext>
            </a:extLst>
          </p:cNvPr>
          <p:cNvSpPr txBox="1"/>
          <p:nvPr/>
        </p:nvSpPr>
        <p:spPr>
          <a:xfrm>
            <a:off x="217714" y="5764964"/>
            <a:ext cx="6096000" cy="923330"/>
          </a:xfrm>
          <a:prstGeom prst="rect">
            <a:avLst/>
          </a:prstGeom>
          <a:noFill/>
        </p:spPr>
        <p:txBody>
          <a:bodyPr wrap="square">
            <a:spAutoFit/>
          </a:bodyPr>
          <a:lstStyle/>
          <a:p>
            <a:r>
              <a:rPr lang="en-US" dirty="0">
                <a:hlinkClick r:id="rId2"/>
              </a:rPr>
              <a:t>https://chewyinc.atlassian.net/browse/WDAY-1164?atlOrigin=eyJpIjoiZDU1Zjc3YjIyMjE4NGExMmE4YTlhZDcyYzFhNWY4YTEiLCJwIjoiaiJ9</a:t>
            </a:r>
            <a:endParaRPr lang="en-US" dirty="0"/>
          </a:p>
        </p:txBody>
      </p:sp>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1169551"/>
          </a:xfrm>
          <a:prstGeom prst="rect">
            <a:avLst/>
          </a:prstGeom>
          <a:solidFill>
            <a:srgbClr val="002060"/>
          </a:solidFill>
        </p:spPr>
        <p:txBody>
          <a:bodyPr wrap="square" rtlCol="0">
            <a:spAutoFit/>
          </a:bodyPr>
          <a:lstStyle/>
          <a:p>
            <a:r>
              <a:rPr lang="en-US" sz="1400" dirty="0">
                <a:solidFill>
                  <a:schemeClr val="bg1"/>
                </a:solidFill>
              </a:rPr>
              <a:t>I was concerned that this would happen, and flagged it, but didn’t get a response…on December 22</a:t>
            </a:r>
            <a:r>
              <a:rPr lang="en-US" sz="1400" baseline="30000" dirty="0">
                <a:solidFill>
                  <a:schemeClr val="bg1"/>
                </a:solidFill>
              </a:rPr>
              <a:t>nd</a:t>
            </a:r>
            <a:r>
              <a:rPr lang="en-US" sz="1400" dirty="0">
                <a:solidFill>
                  <a:schemeClr val="bg1"/>
                </a:solidFill>
              </a:rPr>
              <a:t>, 2022 (day before deploy), I was pinged to “check” the data once again. I looked into the data for the arrays, but assumed that the other fields had been regression tested already by the developers….</a:t>
            </a:r>
          </a:p>
        </p:txBody>
      </p:sp>
      <p:sp>
        <p:nvSpPr>
          <p:cNvPr id="10" name="TextBox 9">
            <a:extLst>
              <a:ext uri="{FF2B5EF4-FFF2-40B4-BE49-F238E27FC236}">
                <a16:creationId xmlns:a16="http://schemas.microsoft.com/office/drawing/2014/main" id="{4D4BA171-9645-3CBB-1F40-E2C5D2F511F7}"/>
              </a:ext>
            </a:extLst>
          </p:cNvPr>
          <p:cNvSpPr txBox="1"/>
          <p:nvPr/>
        </p:nvSpPr>
        <p:spPr>
          <a:xfrm>
            <a:off x="217715" y="2298844"/>
            <a:ext cx="4887684" cy="1169551"/>
          </a:xfrm>
          <a:prstGeom prst="rect">
            <a:avLst/>
          </a:prstGeom>
          <a:solidFill>
            <a:srgbClr val="002060"/>
          </a:solidFill>
        </p:spPr>
        <p:txBody>
          <a:bodyPr wrap="square" rtlCol="0">
            <a:spAutoFit/>
          </a:bodyPr>
          <a:lstStyle/>
          <a:p>
            <a:r>
              <a:rPr lang="en-US" sz="1400" b="1" dirty="0">
                <a:solidFill>
                  <a:srgbClr val="FFFF00"/>
                </a:solidFill>
              </a:rPr>
              <a:t>I also asked whether they were code reviewing each other’s code</a:t>
            </a:r>
            <a:r>
              <a:rPr lang="en-US" sz="1400" dirty="0">
                <a:solidFill>
                  <a:schemeClr val="bg1"/>
                </a:solidFill>
              </a:rPr>
              <a:t>, because I shouldn’t have to look at the underlying code for the Raw / Storage Layers, but I happened to take a look, and noticed a bunch of typos and oddities (one of which still didn’t get fixed and is was promoted to production now).</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7473008" cy="646331"/>
          </a:xfrm>
          <a:prstGeom prst="rect">
            <a:avLst/>
          </a:prstGeom>
          <a:noFill/>
        </p:spPr>
        <p:txBody>
          <a:bodyPr wrap="none" rtlCol="0">
            <a:spAutoFit/>
          </a:bodyPr>
          <a:lstStyle/>
          <a:p>
            <a:r>
              <a:rPr lang="en-US" sz="3600" dirty="0"/>
              <a:t>Example 1c: Hire and Term Date Arrays</a:t>
            </a:r>
          </a:p>
        </p:txBody>
      </p:sp>
      <p:pic>
        <p:nvPicPr>
          <p:cNvPr id="4" name="Picture 3">
            <a:extLst>
              <a:ext uri="{FF2B5EF4-FFF2-40B4-BE49-F238E27FC236}">
                <a16:creationId xmlns:a16="http://schemas.microsoft.com/office/drawing/2014/main" id="{D09C7FD2-C585-C7B0-05A5-0AAB3A5ED6E3}"/>
              </a:ext>
            </a:extLst>
          </p:cNvPr>
          <p:cNvPicPr>
            <a:picLocks noChangeAspect="1"/>
          </p:cNvPicPr>
          <p:nvPr/>
        </p:nvPicPr>
        <p:blipFill>
          <a:blip r:embed="rId3"/>
          <a:stretch>
            <a:fillRect/>
          </a:stretch>
        </p:blipFill>
        <p:spPr>
          <a:xfrm>
            <a:off x="5370392" y="937678"/>
            <a:ext cx="6603893" cy="3809071"/>
          </a:xfrm>
          <a:prstGeom prst="rect">
            <a:avLst/>
          </a:prstGeom>
        </p:spPr>
      </p:pic>
      <p:pic>
        <p:nvPicPr>
          <p:cNvPr id="6" name="Picture 5">
            <a:extLst>
              <a:ext uri="{FF2B5EF4-FFF2-40B4-BE49-F238E27FC236}">
                <a16:creationId xmlns:a16="http://schemas.microsoft.com/office/drawing/2014/main" id="{01157AAB-DBF4-84E4-9B3E-D5BA443BA8BB}"/>
              </a:ext>
            </a:extLst>
          </p:cNvPr>
          <p:cNvPicPr>
            <a:picLocks noChangeAspect="1"/>
          </p:cNvPicPr>
          <p:nvPr/>
        </p:nvPicPr>
        <p:blipFill>
          <a:blip r:embed="rId4"/>
          <a:stretch>
            <a:fillRect/>
          </a:stretch>
        </p:blipFill>
        <p:spPr>
          <a:xfrm>
            <a:off x="5370392" y="4746749"/>
            <a:ext cx="6603893" cy="671488"/>
          </a:xfrm>
          <a:prstGeom prst="rect">
            <a:avLst/>
          </a:prstGeom>
        </p:spPr>
      </p:pic>
      <p:sp>
        <p:nvSpPr>
          <p:cNvPr id="9" name="5-Point Star 8">
            <a:extLst>
              <a:ext uri="{FF2B5EF4-FFF2-40B4-BE49-F238E27FC236}">
                <a16:creationId xmlns:a16="http://schemas.microsoft.com/office/drawing/2014/main" id="{E39CF2E6-ED3C-6DE4-D2D8-1FEE12144ED2}"/>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423B0238-9A8E-4E15-908E-EFA8910373EA}"/>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spTree>
    <p:extLst>
      <p:ext uri="{BB962C8B-B14F-4D97-AF65-F5344CB8AC3E}">
        <p14:creationId xmlns:p14="http://schemas.microsoft.com/office/powerpoint/2010/main" val="205691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523220"/>
          </a:xfrm>
          <a:prstGeom prst="rect">
            <a:avLst/>
          </a:prstGeom>
          <a:solidFill>
            <a:srgbClr val="002060"/>
          </a:solidFill>
        </p:spPr>
        <p:txBody>
          <a:bodyPr wrap="square" rtlCol="0">
            <a:spAutoFit/>
          </a:bodyPr>
          <a:lstStyle/>
          <a:p>
            <a:r>
              <a:rPr lang="en-US" sz="1400" dirty="0">
                <a:solidFill>
                  <a:schemeClr val="bg1"/>
                </a:solidFill>
              </a:rPr>
              <a:t>Looks like we’re skipping a couple steps within Dev to do any code reviews, and not following our own processes…</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7473008" cy="646331"/>
          </a:xfrm>
          <a:prstGeom prst="rect">
            <a:avLst/>
          </a:prstGeom>
          <a:noFill/>
        </p:spPr>
        <p:txBody>
          <a:bodyPr wrap="none" rtlCol="0">
            <a:spAutoFit/>
          </a:bodyPr>
          <a:lstStyle/>
          <a:p>
            <a:r>
              <a:rPr lang="en-US" sz="3600" dirty="0"/>
              <a:t>Example 1c: Hire and Term Date Arrays</a:t>
            </a:r>
          </a:p>
        </p:txBody>
      </p:sp>
      <p:sp>
        <p:nvSpPr>
          <p:cNvPr id="9" name="5-Point Star 8">
            <a:extLst>
              <a:ext uri="{FF2B5EF4-FFF2-40B4-BE49-F238E27FC236}">
                <a16:creationId xmlns:a16="http://schemas.microsoft.com/office/drawing/2014/main" id="{E39CF2E6-ED3C-6DE4-D2D8-1FEE12144ED2}"/>
              </a:ext>
            </a:extLst>
          </p:cNvPr>
          <p:cNvSpPr/>
          <p:nvPr/>
        </p:nvSpPr>
        <p:spPr>
          <a:xfrm>
            <a:off x="8158844" y="120523"/>
            <a:ext cx="576197" cy="59123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1" name="TextBox 10">
            <a:extLst>
              <a:ext uri="{FF2B5EF4-FFF2-40B4-BE49-F238E27FC236}">
                <a16:creationId xmlns:a16="http://schemas.microsoft.com/office/drawing/2014/main" id="{423B0238-9A8E-4E15-908E-EFA8910373EA}"/>
              </a:ext>
            </a:extLst>
          </p:cNvPr>
          <p:cNvSpPr txBox="1"/>
          <p:nvPr/>
        </p:nvSpPr>
        <p:spPr>
          <a:xfrm>
            <a:off x="8853811" y="244501"/>
            <a:ext cx="2695186" cy="369332"/>
          </a:xfrm>
          <a:prstGeom prst="rect">
            <a:avLst/>
          </a:prstGeom>
          <a:solidFill>
            <a:srgbClr val="002060"/>
          </a:solidFill>
        </p:spPr>
        <p:txBody>
          <a:bodyPr wrap="square" rtlCol="0">
            <a:spAutoFit/>
            <a:scene3d>
              <a:camera prst="orthographicFront"/>
              <a:lightRig rig="soft" dir="t">
                <a:rot lat="0" lon="0" rev="15600000"/>
              </a:lightRig>
            </a:scene3d>
            <a:sp3d extrusionH="57150" prstMaterial="softEdge">
              <a:bevelT w="25400" h="38100"/>
            </a:sp3d>
          </a:bodyPr>
          <a:lstStyle/>
          <a:p>
            <a:r>
              <a:rPr lang="en-US" b="1" dirty="0">
                <a:ln/>
                <a:solidFill>
                  <a:schemeClr val="accent4"/>
                </a:solidFill>
              </a:rPr>
              <a:t>Added December 27, 2022</a:t>
            </a:r>
          </a:p>
        </p:txBody>
      </p:sp>
      <p:pic>
        <p:nvPicPr>
          <p:cNvPr id="3" name="Picture 2">
            <a:extLst>
              <a:ext uri="{FF2B5EF4-FFF2-40B4-BE49-F238E27FC236}">
                <a16:creationId xmlns:a16="http://schemas.microsoft.com/office/drawing/2014/main" id="{DFBF8F05-1197-DC6F-CC72-D62EA0E11B9D}"/>
              </a:ext>
            </a:extLst>
          </p:cNvPr>
          <p:cNvPicPr>
            <a:picLocks noChangeAspect="1"/>
          </p:cNvPicPr>
          <p:nvPr/>
        </p:nvPicPr>
        <p:blipFill>
          <a:blip r:embed="rId2"/>
          <a:stretch>
            <a:fillRect/>
          </a:stretch>
        </p:blipFill>
        <p:spPr>
          <a:xfrm>
            <a:off x="5617028" y="937678"/>
            <a:ext cx="5485765" cy="6239637"/>
          </a:xfrm>
          <a:prstGeom prst="rect">
            <a:avLst/>
          </a:prstGeom>
        </p:spPr>
      </p:pic>
    </p:spTree>
    <p:extLst>
      <p:ext uri="{BB962C8B-B14F-4D97-AF65-F5344CB8AC3E}">
        <p14:creationId xmlns:p14="http://schemas.microsoft.com/office/powerpoint/2010/main" val="2439352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ABBB8AE-3E08-42C3-4E3A-04478CD83E5A}"/>
              </a:ext>
            </a:extLst>
          </p:cNvPr>
          <p:cNvSpPr txBox="1"/>
          <p:nvPr/>
        </p:nvSpPr>
        <p:spPr>
          <a:xfrm>
            <a:off x="217714" y="937678"/>
            <a:ext cx="4887686" cy="738664"/>
          </a:xfrm>
          <a:prstGeom prst="rect">
            <a:avLst/>
          </a:prstGeom>
          <a:solidFill>
            <a:srgbClr val="002060"/>
          </a:solidFill>
        </p:spPr>
        <p:txBody>
          <a:bodyPr wrap="square" rtlCol="0">
            <a:spAutoFit/>
          </a:bodyPr>
          <a:lstStyle/>
          <a:p>
            <a:r>
              <a:rPr lang="en-US" sz="1400" dirty="0">
                <a:solidFill>
                  <a:schemeClr val="bg1"/>
                </a:solidFill>
              </a:rPr>
              <a:t>Initial Ask sent over September 15</a:t>
            </a:r>
            <a:r>
              <a:rPr lang="en-US" sz="1400" baseline="30000" dirty="0">
                <a:solidFill>
                  <a:schemeClr val="bg1"/>
                </a:solidFill>
              </a:rPr>
              <a:t>th</a:t>
            </a:r>
            <a:r>
              <a:rPr lang="en-US" sz="1400" dirty="0">
                <a:solidFill>
                  <a:schemeClr val="bg1"/>
                </a:solidFill>
              </a:rPr>
              <a:t> to review, but didn’t have permissions set correctly, so users couldn’t even test. Took 2 Weeks to set the permissions.</a:t>
            </a:r>
          </a:p>
        </p:txBody>
      </p:sp>
      <p:sp>
        <p:nvSpPr>
          <p:cNvPr id="8" name="TextBox 7">
            <a:extLst>
              <a:ext uri="{FF2B5EF4-FFF2-40B4-BE49-F238E27FC236}">
                <a16:creationId xmlns:a16="http://schemas.microsoft.com/office/drawing/2014/main" id="{A0A62B60-EA85-2BED-80D1-8756A340B5D5}"/>
              </a:ext>
            </a:extLst>
          </p:cNvPr>
          <p:cNvSpPr txBox="1"/>
          <p:nvPr/>
        </p:nvSpPr>
        <p:spPr>
          <a:xfrm>
            <a:off x="217713" y="2013568"/>
            <a:ext cx="4887685" cy="1384995"/>
          </a:xfrm>
          <a:prstGeom prst="rect">
            <a:avLst/>
          </a:prstGeom>
          <a:solidFill>
            <a:srgbClr val="002060"/>
          </a:solidFill>
        </p:spPr>
        <p:txBody>
          <a:bodyPr wrap="square" rtlCol="0">
            <a:spAutoFit/>
          </a:bodyPr>
          <a:lstStyle/>
          <a:p>
            <a:r>
              <a:rPr lang="en-US" sz="1400" dirty="0">
                <a:solidFill>
                  <a:schemeClr val="bg1"/>
                </a:solidFill>
              </a:rPr>
              <a:t>Once we got into the data, it was clearly incorrect. Columns mapped incorrectly, </a:t>
            </a:r>
            <a:r>
              <a:rPr lang="en-US" sz="1400" b="1" dirty="0">
                <a:solidFill>
                  <a:schemeClr val="bg1"/>
                </a:solidFill>
              </a:rPr>
              <a:t>clearly not right</a:t>
            </a:r>
            <a:r>
              <a:rPr lang="en-US" sz="1400" dirty="0">
                <a:solidFill>
                  <a:schemeClr val="bg1"/>
                </a:solidFill>
              </a:rPr>
              <a:t>. No communication over JIRA, and developers needed to ping me directly. To get the data into production because we had waited over a month already, we pushed what was there to prod, and then created a follow up card to add the rest of the fields.</a:t>
            </a:r>
          </a:p>
        </p:txBody>
      </p:sp>
      <p:sp>
        <p:nvSpPr>
          <p:cNvPr id="10" name="TextBox 9">
            <a:extLst>
              <a:ext uri="{FF2B5EF4-FFF2-40B4-BE49-F238E27FC236}">
                <a16:creationId xmlns:a16="http://schemas.microsoft.com/office/drawing/2014/main" id="{4D4BA171-9645-3CBB-1F40-E2C5D2F511F7}"/>
              </a:ext>
            </a:extLst>
          </p:cNvPr>
          <p:cNvSpPr txBox="1"/>
          <p:nvPr/>
        </p:nvSpPr>
        <p:spPr>
          <a:xfrm>
            <a:off x="217713" y="3805842"/>
            <a:ext cx="4887684" cy="954107"/>
          </a:xfrm>
          <a:prstGeom prst="rect">
            <a:avLst/>
          </a:prstGeom>
          <a:solidFill>
            <a:srgbClr val="002060"/>
          </a:solidFill>
        </p:spPr>
        <p:txBody>
          <a:bodyPr wrap="square" rtlCol="0">
            <a:spAutoFit/>
          </a:bodyPr>
          <a:lstStyle/>
          <a:p>
            <a:r>
              <a:rPr lang="en-US" sz="1400" dirty="0">
                <a:solidFill>
                  <a:schemeClr val="bg1"/>
                </a:solidFill>
              </a:rPr>
              <a:t>New follow up card, mysteriously went into the “Done” status yesterday (December 7</a:t>
            </a:r>
            <a:r>
              <a:rPr lang="en-US" sz="1400" baseline="30000" dirty="0">
                <a:solidFill>
                  <a:schemeClr val="bg1"/>
                </a:solidFill>
              </a:rPr>
              <a:t>th</a:t>
            </a:r>
            <a:r>
              <a:rPr lang="en-US" sz="1400" dirty="0">
                <a:solidFill>
                  <a:schemeClr val="bg1"/>
                </a:solidFill>
              </a:rPr>
              <a:t>) with no comms, and no delivery to UAT for any users to test. No idea what the status is on this, whether they pushed it to prod inadvertently or anything like that.</a:t>
            </a:r>
          </a:p>
        </p:txBody>
      </p:sp>
      <p:sp>
        <p:nvSpPr>
          <p:cNvPr id="12" name="TextBox 11">
            <a:extLst>
              <a:ext uri="{FF2B5EF4-FFF2-40B4-BE49-F238E27FC236}">
                <a16:creationId xmlns:a16="http://schemas.microsoft.com/office/drawing/2014/main" id="{3F125D49-4E29-BDC0-5306-D71006926DCD}"/>
              </a:ext>
            </a:extLst>
          </p:cNvPr>
          <p:cNvSpPr txBox="1"/>
          <p:nvPr/>
        </p:nvSpPr>
        <p:spPr>
          <a:xfrm>
            <a:off x="217713" y="99732"/>
            <a:ext cx="11195244" cy="646331"/>
          </a:xfrm>
          <a:prstGeom prst="rect">
            <a:avLst/>
          </a:prstGeom>
          <a:noFill/>
        </p:spPr>
        <p:txBody>
          <a:bodyPr wrap="none" rtlCol="0">
            <a:spAutoFit/>
          </a:bodyPr>
          <a:lstStyle/>
          <a:p>
            <a:r>
              <a:rPr lang="en-US" sz="3600" dirty="0"/>
              <a:t>Example 2: Adding Dates Dimensions to the Calendar Table</a:t>
            </a:r>
          </a:p>
        </p:txBody>
      </p:sp>
      <p:sp>
        <p:nvSpPr>
          <p:cNvPr id="3" name="TextBox 2">
            <a:extLst>
              <a:ext uri="{FF2B5EF4-FFF2-40B4-BE49-F238E27FC236}">
                <a16:creationId xmlns:a16="http://schemas.microsoft.com/office/drawing/2014/main" id="{31CA5A4A-7A92-A8AE-3A7C-B3196310C8D7}"/>
              </a:ext>
            </a:extLst>
          </p:cNvPr>
          <p:cNvSpPr txBox="1"/>
          <p:nvPr/>
        </p:nvSpPr>
        <p:spPr>
          <a:xfrm>
            <a:off x="5638800" y="1425349"/>
            <a:ext cx="6096000" cy="369332"/>
          </a:xfrm>
          <a:prstGeom prst="rect">
            <a:avLst/>
          </a:prstGeom>
          <a:noFill/>
        </p:spPr>
        <p:txBody>
          <a:bodyPr wrap="square">
            <a:spAutoFit/>
          </a:bodyPr>
          <a:lstStyle/>
          <a:p>
            <a:r>
              <a:rPr lang="en-US" dirty="0">
                <a:hlinkClick r:id="rId2"/>
              </a:rPr>
              <a:t>https://</a:t>
            </a:r>
            <a:r>
              <a:rPr lang="en-US" dirty="0" err="1">
                <a:hlinkClick r:id="rId2"/>
              </a:rPr>
              <a:t>chewyinc.atlassian.net</a:t>
            </a:r>
            <a:r>
              <a:rPr lang="en-US" dirty="0">
                <a:hlinkClick r:id="rId2"/>
              </a:rPr>
              <a:t>/browse/WDAY-809</a:t>
            </a:r>
            <a:endParaRPr lang="en-US" dirty="0"/>
          </a:p>
        </p:txBody>
      </p:sp>
      <p:sp>
        <p:nvSpPr>
          <p:cNvPr id="13" name="TextBox 12">
            <a:extLst>
              <a:ext uri="{FF2B5EF4-FFF2-40B4-BE49-F238E27FC236}">
                <a16:creationId xmlns:a16="http://schemas.microsoft.com/office/drawing/2014/main" id="{C1057813-DC0C-ECFF-83C8-07EB67336A4B}"/>
              </a:ext>
            </a:extLst>
          </p:cNvPr>
          <p:cNvSpPr txBox="1"/>
          <p:nvPr/>
        </p:nvSpPr>
        <p:spPr>
          <a:xfrm>
            <a:off x="5595262" y="2743132"/>
            <a:ext cx="6096000" cy="369332"/>
          </a:xfrm>
          <a:prstGeom prst="rect">
            <a:avLst/>
          </a:prstGeom>
          <a:noFill/>
        </p:spPr>
        <p:txBody>
          <a:bodyPr wrap="square">
            <a:spAutoFit/>
          </a:bodyPr>
          <a:lstStyle/>
          <a:p>
            <a:r>
              <a:rPr lang="en-US" dirty="0">
                <a:hlinkClick r:id="rId3"/>
              </a:rPr>
              <a:t>https://</a:t>
            </a:r>
            <a:r>
              <a:rPr lang="en-US" dirty="0" err="1">
                <a:hlinkClick r:id="rId3"/>
              </a:rPr>
              <a:t>chewyinc.atlassian.net</a:t>
            </a:r>
            <a:r>
              <a:rPr lang="en-US" dirty="0">
                <a:hlinkClick r:id="rId3"/>
              </a:rPr>
              <a:t>/browse/WDAY-1171</a:t>
            </a:r>
            <a:endParaRPr lang="en-US" dirty="0"/>
          </a:p>
        </p:txBody>
      </p:sp>
      <p:sp>
        <p:nvSpPr>
          <p:cNvPr id="14" name="TextBox 13">
            <a:extLst>
              <a:ext uri="{FF2B5EF4-FFF2-40B4-BE49-F238E27FC236}">
                <a16:creationId xmlns:a16="http://schemas.microsoft.com/office/drawing/2014/main" id="{23942CA1-C572-2CF9-3907-CD965BECD37D}"/>
              </a:ext>
            </a:extLst>
          </p:cNvPr>
          <p:cNvSpPr txBox="1"/>
          <p:nvPr/>
        </p:nvSpPr>
        <p:spPr>
          <a:xfrm>
            <a:off x="5638800" y="1021163"/>
            <a:ext cx="1132115" cy="379493"/>
          </a:xfrm>
          <a:prstGeom prst="rect">
            <a:avLst/>
          </a:prstGeom>
          <a:noFill/>
        </p:spPr>
        <p:txBody>
          <a:bodyPr wrap="square" rtlCol="0">
            <a:spAutoFit/>
          </a:bodyPr>
          <a:lstStyle/>
          <a:p>
            <a:r>
              <a:rPr lang="en-US" dirty="0"/>
              <a:t>Initial Ask</a:t>
            </a:r>
          </a:p>
        </p:txBody>
      </p:sp>
      <p:sp>
        <p:nvSpPr>
          <p:cNvPr id="15" name="TextBox 14">
            <a:extLst>
              <a:ext uri="{FF2B5EF4-FFF2-40B4-BE49-F238E27FC236}">
                <a16:creationId xmlns:a16="http://schemas.microsoft.com/office/drawing/2014/main" id="{9F5ABBDC-7948-0A85-0277-0A7E2BF0E87B}"/>
              </a:ext>
            </a:extLst>
          </p:cNvPr>
          <p:cNvSpPr txBox="1"/>
          <p:nvPr/>
        </p:nvSpPr>
        <p:spPr>
          <a:xfrm>
            <a:off x="5638799" y="2431379"/>
            <a:ext cx="1132115" cy="379493"/>
          </a:xfrm>
          <a:prstGeom prst="rect">
            <a:avLst/>
          </a:prstGeom>
          <a:noFill/>
        </p:spPr>
        <p:txBody>
          <a:bodyPr wrap="square" rtlCol="0">
            <a:spAutoFit/>
          </a:bodyPr>
          <a:lstStyle/>
          <a:p>
            <a:r>
              <a:rPr lang="en-US" dirty="0"/>
              <a:t>Follow up</a:t>
            </a:r>
          </a:p>
        </p:txBody>
      </p:sp>
    </p:spTree>
    <p:extLst>
      <p:ext uri="{BB962C8B-B14F-4D97-AF65-F5344CB8AC3E}">
        <p14:creationId xmlns:p14="http://schemas.microsoft.com/office/powerpoint/2010/main" val="437796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1140</TotalTime>
  <Words>2649</Words>
  <Application>Microsoft Macintosh PowerPoint</Application>
  <PresentationFormat>Widescreen</PresentationFormat>
  <Paragraphs>99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Matthias Chan</dc:creator>
  <cp:lastModifiedBy>Matthias Chan</cp:lastModifiedBy>
  <cp:revision>6</cp:revision>
  <dcterms:created xsi:type="dcterms:W3CDTF">2022-12-08T17:55:20Z</dcterms:created>
  <dcterms:modified xsi:type="dcterms:W3CDTF">2022-12-28T17:21:27Z</dcterms:modified>
</cp:coreProperties>
</file>